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650" r:id="rId3"/>
    <p:sldMasterId id="2147483651" r:id="rId4"/>
  </p:sldMasterIdLst>
  <p:notesMasterIdLst>
    <p:notesMasterId r:id="rId37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x="9144000" cy="6858000" type="screen4x3"/>
  <p:notesSz cx="6670675" cy="9928225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000" b="1" kern="1200">
        <a:solidFill>
          <a:schemeClr val="bg1"/>
        </a:solidFill>
        <a:latin typeface="Microsoft Sans Serif" panose="020B0604020202020204" pitchFamily="34" charset="0"/>
        <a:ea typeface="+mn-ea"/>
        <a:cs typeface="Noto Sans CJK SC" charset="0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000" b="1" kern="1200">
        <a:solidFill>
          <a:schemeClr val="bg1"/>
        </a:solidFill>
        <a:latin typeface="Microsoft Sans Serif" panose="020B0604020202020204" pitchFamily="34" charset="0"/>
        <a:ea typeface="+mn-ea"/>
        <a:cs typeface="Noto Sans CJK SC" charset="0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000" b="1" kern="1200">
        <a:solidFill>
          <a:schemeClr val="bg1"/>
        </a:solidFill>
        <a:latin typeface="Microsoft Sans Serif" panose="020B0604020202020204" pitchFamily="34" charset="0"/>
        <a:ea typeface="+mn-ea"/>
        <a:cs typeface="Noto Sans CJK SC" charset="0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000" b="1" kern="1200">
        <a:solidFill>
          <a:schemeClr val="bg1"/>
        </a:solidFill>
        <a:latin typeface="Microsoft Sans Serif" panose="020B0604020202020204" pitchFamily="34" charset="0"/>
        <a:ea typeface="+mn-ea"/>
        <a:cs typeface="Noto Sans CJK SC" charset="0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000" b="1" kern="1200">
        <a:solidFill>
          <a:schemeClr val="bg1"/>
        </a:solidFill>
        <a:latin typeface="Microsoft Sans Serif" panose="020B0604020202020204" pitchFamily="34" charset="0"/>
        <a:ea typeface="+mn-ea"/>
        <a:cs typeface="Noto Sans CJK SC" charset="0"/>
      </a:defRPr>
    </a:lvl5pPr>
    <a:lvl6pPr marL="2286000" algn="l" defTabSz="914400" rtl="0" eaLnBrk="1" latinLnBrk="0" hangingPunct="1">
      <a:defRPr sz="1000" b="1" kern="1200">
        <a:solidFill>
          <a:schemeClr val="bg1"/>
        </a:solidFill>
        <a:latin typeface="Microsoft Sans Serif" panose="020B0604020202020204" pitchFamily="34" charset="0"/>
        <a:ea typeface="+mn-ea"/>
        <a:cs typeface="Noto Sans CJK SC" charset="0"/>
      </a:defRPr>
    </a:lvl6pPr>
    <a:lvl7pPr marL="2743200" algn="l" defTabSz="914400" rtl="0" eaLnBrk="1" latinLnBrk="0" hangingPunct="1">
      <a:defRPr sz="1000" b="1" kern="1200">
        <a:solidFill>
          <a:schemeClr val="bg1"/>
        </a:solidFill>
        <a:latin typeface="Microsoft Sans Serif" panose="020B0604020202020204" pitchFamily="34" charset="0"/>
        <a:ea typeface="+mn-ea"/>
        <a:cs typeface="Noto Sans CJK SC" charset="0"/>
      </a:defRPr>
    </a:lvl7pPr>
    <a:lvl8pPr marL="3200400" algn="l" defTabSz="914400" rtl="0" eaLnBrk="1" latinLnBrk="0" hangingPunct="1">
      <a:defRPr sz="1000" b="1" kern="1200">
        <a:solidFill>
          <a:schemeClr val="bg1"/>
        </a:solidFill>
        <a:latin typeface="Microsoft Sans Serif" panose="020B0604020202020204" pitchFamily="34" charset="0"/>
        <a:ea typeface="+mn-ea"/>
        <a:cs typeface="Noto Sans CJK SC" charset="0"/>
      </a:defRPr>
    </a:lvl8pPr>
    <a:lvl9pPr marL="3657600" algn="l" defTabSz="914400" rtl="0" eaLnBrk="1" latinLnBrk="0" hangingPunct="1">
      <a:defRPr sz="1000" b="1" kern="1200">
        <a:solidFill>
          <a:schemeClr val="bg1"/>
        </a:solidFill>
        <a:latin typeface="Microsoft Sans Serif" panose="020B0604020202020204" pitchFamily="34" charset="0"/>
        <a:ea typeface="+mn-ea"/>
        <a:cs typeface="Noto Sans CJK S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1466" y="3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AutoShape 1">
            <a:extLst>
              <a:ext uri="{FF2B5EF4-FFF2-40B4-BE49-F238E27FC236}">
                <a16:creationId xmlns:a16="http://schemas.microsoft.com/office/drawing/2014/main" id="{79035E14-8733-4141-A948-FAAAB0D84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670675" cy="9928225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2" name="Text Box 2">
            <a:extLst>
              <a:ext uri="{FF2B5EF4-FFF2-40B4-BE49-F238E27FC236}">
                <a16:creationId xmlns:a16="http://schemas.microsoft.com/office/drawing/2014/main" id="{F0509B9A-43A0-44A4-9016-CCDFB1F204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3" name="Text Box 3">
            <a:extLst>
              <a:ext uri="{FF2B5EF4-FFF2-40B4-BE49-F238E27FC236}">
                <a16:creationId xmlns:a16="http://schemas.microsoft.com/office/drawing/2014/main" id="{E5D7E0FA-AAEE-47B5-96D5-2B23564A6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0" y="0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A9ACE5D9-1214-4957-8B9E-D6F272070FA7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855663" y="746125"/>
            <a:ext cx="4959350" cy="3719513"/>
          </a:xfrm>
          <a:prstGeom prst="rect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745B5933-5E22-4C3B-80A8-375DA3ACB9D8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889000" y="4714875"/>
            <a:ext cx="4889500" cy="4465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680" tIns="47520" rIns="94680" bIns="475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DE" altLang="en-DE"/>
          </a:p>
        </p:txBody>
      </p:sp>
      <p:sp>
        <p:nvSpPr>
          <p:cNvPr id="5126" name="Text Box 6">
            <a:extLst>
              <a:ext uri="{FF2B5EF4-FFF2-40B4-BE49-F238E27FC236}">
                <a16:creationId xmlns:a16="http://schemas.microsoft.com/office/drawing/2014/main" id="{3D7686E4-7DCF-440A-9963-C77DC8AE96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432925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3510E6C4-9965-4F49-BF94-FE8EF5F37CE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3778250" y="9432925"/>
            <a:ext cx="288925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680" tIns="47520" rIns="94680" bIns="475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FontTx/>
              <a:buNone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  <a:cs typeface="Tahoma" panose="020B0604030504040204" pitchFamily="34" charset="0"/>
              </a:defRPr>
            </a:lvl1pPr>
          </a:lstStyle>
          <a:p>
            <a:fld id="{D3FA9F77-9D9D-48B8-A428-A61A8C5D6F04}" type="slidenum">
              <a:rPr lang="de-DE" altLang="en-DE"/>
              <a:pPr/>
              <a:t>‹#›</a:t>
            </a:fld>
            <a:endParaRPr lang="de-DE" altLang="en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A28E2FA7-D718-40B1-93F5-343C657B517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059CEBE-CA6F-4102-A003-0E1A98C2615C}" type="slidenum">
              <a:rPr lang="de-DE" altLang="en-DE"/>
              <a:pPr/>
              <a:t>1</a:t>
            </a:fld>
            <a:endParaRPr lang="de-DE" altLang="en-DE"/>
          </a:p>
        </p:txBody>
      </p:sp>
      <p:sp>
        <p:nvSpPr>
          <p:cNvPr id="37889" name="Text Box 1">
            <a:extLst>
              <a:ext uri="{FF2B5EF4-FFF2-40B4-BE49-F238E27FC236}">
                <a16:creationId xmlns:a16="http://schemas.microsoft.com/office/drawing/2014/main" id="{AE548A38-3CEF-45D5-BB7C-9C066C2E32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0" y="9432925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4680" tIns="47520" rIns="94680" bIns="47520" anchor="b"/>
          <a:lstStyle>
            <a:lvl1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16AB3F7E-860C-4FF6-AF60-A0790232CBB2}" type="slidenum">
              <a:rPr lang="de-DE" altLang="en-DE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1</a:t>
            </a:fld>
            <a:endParaRPr lang="de-DE" altLang="en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C99343C4-F216-42EE-9260-ACC9E15DF9F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55663" y="746125"/>
            <a:ext cx="4960937" cy="3721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ADF4338A-179A-43B3-A315-84DEB042468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DE" altLang="en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8B1FBA0-CBF0-4627-B34C-26486A01BEE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31BA847-C5FD-4E60-BD66-F90592D06896}" type="slidenum">
              <a:rPr lang="de-DE" altLang="en-DE"/>
              <a:pPr/>
              <a:t>10</a:t>
            </a:fld>
            <a:endParaRPr lang="de-DE" altLang="en-DE"/>
          </a:p>
        </p:txBody>
      </p:sp>
      <p:sp>
        <p:nvSpPr>
          <p:cNvPr id="47105" name="Text Box 1">
            <a:extLst>
              <a:ext uri="{FF2B5EF4-FFF2-40B4-BE49-F238E27FC236}">
                <a16:creationId xmlns:a16="http://schemas.microsoft.com/office/drawing/2014/main" id="{74FA766E-300C-47D2-B9CA-65C05EBE02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0" y="9432925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4680" tIns="47520" rIns="94680" bIns="47520" anchor="b"/>
          <a:lstStyle>
            <a:lvl1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054DCFF9-38A8-4925-AF21-58DB13107CFD}" type="slidenum">
              <a:rPr lang="de-DE" altLang="en-DE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10</a:t>
            </a:fld>
            <a:endParaRPr lang="de-DE" altLang="en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826552CE-8D65-4EA7-A31E-67E012269F4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55663" y="746125"/>
            <a:ext cx="4960937" cy="3721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164CA337-5D5C-4B29-AA52-089B39DFB98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DE" altLang="en-D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623F0307-5D3A-47F1-AAA1-666C241C733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5956681-6CC3-45B6-BD33-E3FA5A5CDD41}" type="slidenum">
              <a:rPr lang="de-DE" altLang="en-DE"/>
              <a:pPr/>
              <a:t>11</a:t>
            </a:fld>
            <a:endParaRPr lang="de-DE" altLang="en-DE"/>
          </a:p>
        </p:txBody>
      </p:sp>
      <p:sp>
        <p:nvSpPr>
          <p:cNvPr id="48129" name="Text Box 1">
            <a:extLst>
              <a:ext uri="{FF2B5EF4-FFF2-40B4-BE49-F238E27FC236}">
                <a16:creationId xmlns:a16="http://schemas.microsoft.com/office/drawing/2014/main" id="{423AEDC5-F62B-4938-909E-FD6A1F4BC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0" y="9432925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4680" tIns="47520" rIns="94680" bIns="47520" anchor="b"/>
          <a:lstStyle>
            <a:lvl1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95563762-115D-47F0-97DB-E7075AEAF1B5}" type="slidenum">
              <a:rPr lang="de-DE" altLang="en-DE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11</a:t>
            </a:fld>
            <a:endParaRPr lang="de-DE" altLang="en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760B3A29-C4ED-4888-A09F-B40ECCF363C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55663" y="746125"/>
            <a:ext cx="4960937" cy="3721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0EA26441-1D05-46CD-B854-0FB2AC419F9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DE" altLang="en-D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67332260-089F-4127-BFDD-000EFDCC959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8CF735F-BFC1-4ED5-AED3-E37EDD1EF7EB}" type="slidenum">
              <a:rPr lang="de-DE" altLang="en-DE"/>
              <a:pPr/>
              <a:t>12</a:t>
            </a:fld>
            <a:endParaRPr lang="de-DE" altLang="en-DE"/>
          </a:p>
        </p:txBody>
      </p:sp>
      <p:sp>
        <p:nvSpPr>
          <p:cNvPr id="49153" name="Text Box 1">
            <a:extLst>
              <a:ext uri="{FF2B5EF4-FFF2-40B4-BE49-F238E27FC236}">
                <a16:creationId xmlns:a16="http://schemas.microsoft.com/office/drawing/2014/main" id="{A7E27BD0-0582-47D4-9B6A-13AEBF029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0" y="9432925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4680" tIns="47520" rIns="94680" bIns="47520" anchor="b"/>
          <a:lstStyle>
            <a:lvl1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3CE6490-5EAE-43DE-9CB8-DCE774CD8F42}" type="slidenum">
              <a:rPr lang="de-DE" altLang="en-DE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12</a:t>
            </a:fld>
            <a:endParaRPr lang="de-DE" altLang="en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A51C4C0E-A33D-4118-9F7F-22F91C444C5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55663" y="746125"/>
            <a:ext cx="4960937" cy="3721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6ACEA7E4-9D97-4C34-971D-4CD06FD4D45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DE" altLang="en-D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ED41EBAD-0AA6-40C6-96BA-1DB9FC31CB6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0613E7A-7028-4E23-82D5-88FE684A7F26}" type="slidenum">
              <a:rPr lang="de-DE" altLang="en-DE"/>
              <a:pPr/>
              <a:t>13</a:t>
            </a:fld>
            <a:endParaRPr lang="de-DE" altLang="en-DE"/>
          </a:p>
        </p:txBody>
      </p:sp>
      <p:sp>
        <p:nvSpPr>
          <p:cNvPr id="50177" name="Text Box 1">
            <a:extLst>
              <a:ext uri="{FF2B5EF4-FFF2-40B4-BE49-F238E27FC236}">
                <a16:creationId xmlns:a16="http://schemas.microsoft.com/office/drawing/2014/main" id="{A9D9BBE6-3250-49B7-A25C-8A9515C355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0" y="9432925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4680" tIns="47520" rIns="94680" bIns="47520" anchor="b"/>
          <a:lstStyle>
            <a:lvl1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607CFC94-1C0D-4B1E-B6CF-922B33D68C2B}" type="slidenum">
              <a:rPr lang="de-DE" altLang="en-DE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13</a:t>
            </a:fld>
            <a:endParaRPr lang="de-DE" altLang="en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00F69F6A-B51F-45BD-8661-CB53293D700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55663" y="746125"/>
            <a:ext cx="4960937" cy="3721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0A51FE30-3EE8-4E47-A4E3-016F9FC901C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DE" altLang="en-DE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45CD54EC-6CC1-4B19-8243-321C908599C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93E371C-908E-41CF-B5B9-D30B01A987D1}" type="slidenum">
              <a:rPr lang="de-DE" altLang="en-DE"/>
              <a:pPr/>
              <a:t>14</a:t>
            </a:fld>
            <a:endParaRPr lang="de-DE" altLang="en-DE"/>
          </a:p>
        </p:txBody>
      </p:sp>
      <p:sp>
        <p:nvSpPr>
          <p:cNvPr id="51201" name="Text Box 1">
            <a:extLst>
              <a:ext uri="{FF2B5EF4-FFF2-40B4-BE49-F238E27FC236}">
                <a16:creationId xmlns:a16="http://schemas.microsoft.com/office/drawing/2014/main" id="{DD460285-62F3-43EC-AE66-432B6C17AA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0" y="9432925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4680" tIns="47520" rIns="94680" bIns="47520" anchor="b"/>
          <a:lstStyle>
            <a:lvl1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C2FA22B1-432A-4FC3-B72F-0AD06950F622}" type="slidenum">
              <a:rPr lang="de-DE" altLang="en-DE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14</a:t>
            </a:fld>
            <a:endParaRPr lang="de-DE" altLang="en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727659AF-6991-4E8A-B308-029A1B8D35E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55663" y="746125"/>
            <a:ext cx="4960937" cy="3721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A45BB352-FDC3-487C-A107-C6E1C1CF4AE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DE" altLang="en-D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E5F623D-1284-41F9-9D07-4D009301B4B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50F5AB2-F09B-4E54-9F6A-EE4146D99C4A}" type="slidenum">
              <a:rPr lang="de-DE" altLang="en-DE"/>
              <a:pPr/>
              <a:t>15</a:t>
            </a:fld>
            <a:endParaRPr lang="de-DE" altLang="en-DE"/>
          </a:p>
        </p:txBody>
      </p:sp>
      <p:sp>
        <p:nvSpPr>
          <p:cNvPr id="52225" name="Text Box 1">
            <a:extLst>
              <a:ext uri="{FF2B5EF4-FFF2-40B4-BE49-F238E27FC236}">
                <a16:creationId xmlns:a16="http://schemas.microsoft.com/office/drawing/2014/main" id="{1E09B1EC-CB03-4098-9BC8-22E065483F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0" y="9432925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4680" tIns="47520" rIns="94680" bIns="47520" anchor="b"/>
          <a:lstStyle>
            <a:lvl1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698F69EF-83AC-472B-AFC3-F7EA45C8DD50}" type="slidenum">
              <a:rPr lang="de-DE" altLang="en-DE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15</a:t>
            </a:fld>
            <a:endParaRPr lang="de-DE" altLang="en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B9060CFA-F46B-4069-873D-35DD3A8D457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55663" y="746125"/>
            <a:ext cx="4960937" cy="3721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9458DBA5-F564-40DD-B673-0774B7CBD9C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DE" altLang="en-D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FC80E71F-284C-47C5-9FFB-4EF73E917A8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81D0908-6E35-4564-84ED-EDD2D2D8D2C3}" type="slidenum">
              <a:rPr lang="de-DE" altLang="en-DE"/>
              <a:pPr/>
              <a:t>16</a:t>
            </a:fld>
            <a:endParaRPr lang="de-DE" altLang="en-DE"/>
          </a:p>
        </p:txBody>
      </p:sp>
      <p:sp>
        <p:nvSpPr>
          <p:cNvPr id="53249" name="Text Box 1">
            <a:extLst>
              <a:ext uri="{FF2B5EF4-FFF2-40B4-BE49-F238E27FC236}">
                <a16:creationId xmlns:a16="http://schemas.microsoft.com/office/drawing/2014/main" id="{67E53BD2-9181-42BB-92E3-A83B8A1200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0" y="9432925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4680" tIns="47520" rIns="94680" bIns="47520" anchor="b"/>
          <a:lstStyle>
            <a:lvl1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4BD16440-DED9-4C41-A8FB-4F979B50A849}" type="slidenum">
              <a:rPr lang="de-DE" altLang="en-DE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16</a:t>
            </a:fld>
            <a:endParaRPr lang="de-DE" altLang="en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5D525904-C3A9-4F95-BA2F-2659D186482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55663" y="746125"/>
            <a:ext cx="4960937" cy="3721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60610453-4EE8-4DB0-8D7E-5846D90F375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DE" altLang="en-D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FF60D7B-5DC5-4E94-849F-9C195364BBB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AF70142-91DF-4935-8A27-27035A3966A4}" type="slidenum">
              <a:rPr lang="de-DE" altLang="en-DE"/>
              <a:pPr/>
              <a:t>17</a:t>
            </a:fld>
            <a:endParaRPr lang="de-DE" altLang="en-DE"/>
          </a:p>
        </p:txBody>
      </p:sp>
      <p:sp>
        <p:nvSpPr>
          <p:cNvPr id="54273" name="Text Box 1">
            <a:extLst>
              <a:ext uri="{FF2B5EF4-FFF2-40B4-BE49-F238E27FC236}">
                <a16:creationId xmlns:a16="http://schemas.microsoft.com/office/drawing/2014/main" id="{49BE599F-B02F-47DA-A1CB-AD5579CF40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0" y="9432925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4680" tIns="47520" rIns="94680" bIns="47520" anchor="b"/>
          <a:lstStyle>
            <a:lvl1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015ABF1C-A5D5-4E78-A8D1-D382257BF8FD}" type="slidenum">
              <a:rPr lang="de-DE" altLang="en-DE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17</a:t>
            </a:fld>
            <a:endParaRPr lang="de-DE" altLang="en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26ADD95F-E43A-4B3D-AB2C-649452A51B6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55663" y="746125"/>
            <a:ext cx="4960937" cy="3721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9D4FC674-983A-47E0-A006-31D90929C1D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DE" altLang="en-D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FCEC6E05-8AF2-41D0-9791-1C7EEC3893B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748785F-BB28-44E8-9ADF-E015D7CF53E4}" type="slidenum">
              <a:rPr lang="de-DE" altLang="en-DE"/>
              <a:pPr/>
              <a:t>18</a:t>
            </a:fld>
            <a:endParaRPr lang="de-DE" altLang="en-DE"/>
          </a:p>
        </p:txBody>
      </p:sp>
      <p:sp>
        <p:nvSpPr>
          <p:cNvPr id="55297" name="Text Box 1">
            <a:extLst>
              <a:ext uri="{FF2B5EF4-FFF2-40B4-BE49-F238E27FC236}">
                <a16:creationId xmlns:a16="http://schemas.microsoft.com/office/drawing/2014/main" id="{480517FE-34A3-4EE9-AF9E-877177A2F4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0" y="9432925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4680" tIns="47520" rIns="94680" bIns="47520" anchor="b"/>
          <a:lstStyle>
            <a:lvl1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45B5FB5E-D0AE-4DB4-B425-154F17F47F9C}" type="slidenum">
              <a:rPr lang="de-DE" altLang="en-DE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18</a:t>
            </a:fld>
            <a:endParaRPr lang="de-DE" altLang="en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4A5F3F31-6398-4E1A-9B96-DFF4DD71BA2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55663" y="746125"/>
            <a:ext cx="4960937" cy="3721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FC2DD565-D189-4B69-A5C3-EB7AA263495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DE" altLang="en-D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EF7A1937-87FE-4728-B403-B58F3109F8F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EEA0FC7-5AC9-4539-9CA6-80A7228D9B0D}" type="slidenum">
              <a:rPr lang="de-DE" altLang="en-DE"/>
              <a:pPr/>
              <a:t>19</a:t>
            </a:fld>
            <a:endParaRPr lang="de-DE" altLang="en-DE"/>
          </a:p>
        </p:txBody>
      </p:sp>
      <p:sp>
        <p:nvSpPr>
          <p:cNvPr id="56321" name="Text Box 1">
            <a:extLst>
              <a:ext uri="{FF2B5EF4-FFF2-40B4-BE49-F238E27FC236}">
                <a16:creationId xmlns:a16="http://schemas.microsoft.com/office/drawing/2014/main" id="{5E35A8B3-5B30-4B88-AC5F-1EB83166CF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0" y="9432925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4680" tIns="47520" rIns="94680" bIns="47520" anchor="b"/>
          <a:lstStyle>
            <a:lvl1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EBA23F63-8B76-47E6-8304-F89D4BB8E40A}" type="slidenum">
              <a:rPr lang="de-DE" altLang="en-DE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19</a:t>
            </a:fld>
            <a:endParaRPr lang="de-DE" altLang="en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020729BC-A1CE-4DA1-8C75-EE57DCF74B3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55663" y="746125"/>
            <a:ext cx="4960937" cy="3721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459A64A8-A632-40E6-BE43-A1B6DA4734C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DE" dirty="0"/>
              <a:t>Psi, rho*g = unit weight</a:t>
            </a:r>
            <a:endParaRPr lang="en-DE" altLang="en-DE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11978ED1-7668-4504-A0C0-66311A7547E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54F78CF-4969-4E18-A6EA-1D1CA57769BE}" type="slidenum">
              <a:rPr lang="de-DE" altLang="en-DE"/>
              <a:pPr/>
              <a:t>2</a:t>
            </a:fld>
            <a:endParaRPr lang="de-DE" altLang="en-DE"/>
          </a:p>
        </p:txBody>
      </p:sp>
      <p:sp>
        <p:nvSpPr>
          <p:cNvPr id="38913" name="Text Box 1">
            <a:extLst>
              <a:ext uri="{FF2B5EF4-FFF2-40B4-BE49-F238E27FC236}">
                <a16:creationId xmlns:a16="http://schemas.microsoft.com/office/drawing/2014/main" id="{2E20B7D9-41CE-43C1-B643-1CFC66DDEF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0" y="9432925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4680" tIns="47520" rIns="94680" bIns="47520" anchor="b"/>
          <a:lstStyle>
            <a:lvl1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295565AD-774A-4FB5-BB1F-6B0E29E04122}" type="slidenum">
              <a:rPr lang="de-DE" altLang="en-DE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2</a:t>
            </a:fld>
            <a:endParaRPr lang="de-DE" altLang="en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EC2E0794-7E23-4FBC-BBE4-7D3352A2664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55663" y="746125"/>
            <a:ext cx="4960937" cy="3721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50A6EB66-AD30-4714-A487-F0C81DA0562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DE" altLang="en-D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A1B1AF8-B2C9-4937-8BDF-2424BFBF497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EF74941-ED77-4A49-8D06-A006D3918194}" type="slidenum">
              <a:rPr lang="de-DE" altLang="en-DE"/>
              <a:pPr/>
              <a:t>20</a:t>
            </a:fld>
            <a:endParaRPr lang="de-DE" altLang="en-DE"/>
          </a:p>
        </p:txBody>
      </p:sp>
      <p:sp>
        <p:nvSpPr>
          <p:cNvPr id="57345" name="Text Box 1">
            <a:extLst>
              <a:ext uri="{FF2B5EF4-FFF2-40B4-BE49-F238E27FC236}">
                <a16:creationId xmlns:a16="http://schemas.microsoft.com/office/drawing/2014/main" id="{AB4C83EA-6052-4089-BE29-97553C83D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0" y="9432925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4680" tIns="47520" rIns="94680" bIns="47520" anchor="b"/>
          <a:lstStyle>
            <a:lvl1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68E996B-57C9-4382-B16D-B3634B6244BB}" type="slidenum">
              <a:rPr lang="de-DE" altLang="en-DE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20</a:t>
            </a:fld>
            <a:endParaRPr lang="de-DE" altLang="en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FA9D27B1-BCCE-4364-8BE3-63CBD7A7673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55663" y="746125"/>
            <a:ext cx="4960937" cy="3721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0B9A71B0-4A84-497A-A329-EBBE924C837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DE" altLang="en-D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45003F53-F082-423D-965A-E9C385061C0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401E3B3-68F4-4594-853F-8F7742D701A0}" type="slidenum">
              <a:rPr lang="de-DE" altLang="en-DE"/>
              <a:pPr/>
              <a:t>21</a:t>
            </a:fld>
            <a:endParaRPr lang="de-DE" altLang="en-DE"/>
          </a:p>
        </p:txBody>
      </p:sp>
      <p:sp>
        <p:nvSpPr>
          <p:cNvPr id="58369" name="Text Box 1">
            <a:extLst>
              <a:ext uri="{FF2B5EF4-FFF2-40B4-BE49-F238E27FC236}">
                <a16:creationId xmlns:a16="http://schemas.microsoft.com/office/drawing/2014/main" id="{98F20B63-B5A4-4FBC-B2A0-38AEF68949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0" y="9432925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4680" tIns="47520" rIns="94680" bIns="47520" anchor="b"/>
          <a:lstStyle>
            <a:lvl1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198CEED0-AE59-4885-833A-9535DDAC4FF6}" type="slidenum">
              <a:rPr lang="de-DE" altLang="en-DE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21</a:t>
            </a:fld>
            <a:endParaRPr lang="de-DE" altLang="en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4B3AC0C1-2F54-45C3-8657-5FA99190F4F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55663" y="746125"/>
            <a:ext cx="4960937" cy="3721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94FF188C-3403-4CDE-A413-BA9C7B097F8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DE" altLang="en-D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7DB6FDB-FE35-4144-B3C5-F080D44465B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1597E91-E6B1-4839-9442-9A60984C7039}" type="slidenum">
              <a:rPr lang="de-DE" altLang="en-DE"/>
              <a:pPr/>
              <a:t>22</a:t>
            </a:fld>
            <a:endParaRPr lang="de-DE" altLang="en-DE"/>
          </a:p>
        </p:txBody>
      </p:sp>
      <p:sp>
        <p:nvSpPr>
          <p:cNvPr id="59393" name="Text Box 1">
            <a:extLst>
              <a:ext uri="{FF2B5EF4-FFF2-40B4-BE49-F238E27FC236}">
                <a16:creationId xmlns:a16="http://schemas.microsoft.com/office/drawing/2014/main" id="{3E803CC3-DC0E-43FA-BC05-40E7939891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0" y="9432925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4680" tIns="47520" rIns="94680" bIns="47520" anchor="b"/>
          <a:lstStyle>
            <a:lvl1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7CC2328C-09A9-48D4-BEF3-1FA30B9D0FA8}" type="slidenum">
              <a:rPr lang="de-DE" altLang="en-DE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22</a:t>
            </a:fld>
            <a:endParaRPr lang="de-DE" altLang="en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DBE5BF11-97AB-4114-92A0-086CDAB5824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55663" y="746125"/>
            <a:ext cx="4960937" cy="3721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C0C9D652-F5FF-4EFA-8550-A09048C45D0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DE" altLang="en-D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7676B24-600D-4A3A-AB58-8D0948D1B51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034DF85-E491-4FBF-BF6B-8DCD56FC752E}" type="slidenum">
              <a:rPr lang="de-DE" altLang="en-DE"/>
              <a:pPr/>
              <a:t>23</a:t>
            </a:fld>
            <a:endParaRPr lang="de-DE" altLang="en-DE"/>
          </a:p>
        </p:txBody>
      </p:sp>
      <p:sp>
        <p:nvSpPr>
          <p:cNvPr id="60417" name="Text Box 1">
            <a:extLst>
              <a:ext uri="{FF2B5EF4-FFF2-40B4-BE49-F238E27FC236}">
                <a16:creationId xmlns:a16="http://schemas.microsoft.com/office/drawing/2014/main" id="{C4424E62-3FFC-454A-BB50-8FE76CB75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0" y="9432925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4680" tIns="47520" rIns="94680" bIns="47520" anchor="b"/>
          <a:lstStyle>
            <a:lvl1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6A930371-E5BA-4CA6-9D69-3C5FEE66EAA3}" type="slidenum">
              <a:rPr lang="de-DE" altLang="en-DE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23</a:t>
            </a:fld>
            <a:endParaRPr lang="de-DE" altLang="en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AC092488-0AE0-45FE-A0D9-9409F520DB0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55663" y="746125"/>
            <a:ext cx="4960937" cy="3721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29688C5D-93A8-4245-9FA8-F74F8A48DC0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DE" altLang="en-DE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DCE2F668-2F14-4B90-9E3D-49421A5EE5F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1EEDFA4-22CA-4244-AC11-10D0EAD9D573}" type="slidenum">
              <a:rPr lang="de-DE" altLang="en-DE"/>
              <a:pPr/>
              <a:t>24</a:t>
            </a:fld>
            <a:endParaRPr lang="de-DE" altLang="en-DE"/>
          </a:p>
        </p:txBody>
      </p:sp>
      <p:sp>
        <p:nvSpPr>
          <p:cNvPr id="61441" name="Text Box 1">
            <a:extLst>
              <a:ext uri="{FF2B5EF4-FFF2-40B4-BE49-F238E27FC236}">
                <a16:creationId xmlns:a16="http://schemas.microsoft.com/office/drawing/2014/main" id="{D9B43500-EBE8-414E-8A7E-5693619FF8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0" y="9432925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4680" tIns="47520" rIns="94680" bIns="47520" anchor="b"/>
          <a:lstStyle>
            <a:lvl1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0DCF2545-A56E-45EB-862E-39D305AEFD78}" type="slidenum">
              <a:rPr lang="de-DE" altLang="en-DE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24</a:t>
            </a:fld>
            <a:endParaRPr lang="de-DE" altLang="en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8AF879F4-D207-4C6C-A276-3D9F0E4F589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55663" y="746125"/>
            <a:ext cx="4960937" cy="3721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7F22154C-F79C-4959-9445-EC1F3013BEF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DE" altLang="en-DE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D45F6DA4-09DA-44A0-9B74-DDD3F7478C0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402330E-891B-4C3B-A3A6-01D656BA1414}" type="slidenum">
              <a:rPr lang="de-DE" altLang="en-DE"/>
              <a:pPr/>
              <a:t>25</a:t>
            </a:fld>
            <a:endParaRPr lang="de-DE" altLang="en-DE"/>
          </a:p>
        </p:txBody>
      </p:sp>
      <p:sp>
        <p:nvSpPr>
          <p:cNvPr id="62465" name="Text Box 1">
            <a:extLst>
              <a:ext uri="{FF2B5EF4-FFF2-40B4-BE49-F238E27FC236}">
                <a16:creationId xmlns:a16="http://schemas.microsoft.com/office/drawing/2014/main" id="{9EEB2658-53FA-4A5D-86A3-AC261F9CA6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0" y="9432925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4680" tIns="47520" rIns="94680" bIns="47520" anchor="b"/>
          <a:lstStyle>
            <a:lvl1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14A3DB3-215E-4207-91CB-3A45A99367D9}" type="slidenum">
              <a:rPr lang="de-DE" altLang="en-DE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25</a:t>
            </a:fld>
            <a:endParaRPr lang="de-DE" altLang="en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2466" name="Rectangle 2">
            <a:extLst>
              <a:ext uri="{FF2B5EF4-FFF2-40B4-BE49-F238E27FC236}">
                <a16:creationId xmlns:a16="http://schemas.microsoft.com/office/drawing/2014/main" id="{DF91A05E-3353-42D9-88F5-CB0B7F17DFD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55663" y="746125"/>
            <a:ext cx="4960937" cy="3721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8EC6D026-BB18-4943-8723-E1F1D8F2849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DE" altLang="en-DE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7603CB8-7006-4435-8D34-FE64CB93B03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496906E-161A-4832-BBBB-C579AEEEC373}" type="slidenum">
              <a:rPr lang="de-DE" altLang="en-DE"/>
              <a:pPr/>
              <a:t>26</a:t>
            </a:fld>
            <a:endParaRPr lang="de-DE" altLang="en-DE"/>
          </a:p>
        </p:txBody>
      </p:sp>
      <p:sp>
        <p:nvSpPr>
          <p:cNvPr id="63489" name="Text Box 1">
            <a:extLst>
              <a:ext uri="{FF2B5EF4-FFF2-40B4-BE49-F238E27FC236}">
                <a16:creationId xmlns:a16="http://schemas.microsoft.com/office/drawing/2014/main" id="{B4908205-0C05-4E40-8139-3DAB218F90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0" y="9432925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4680" tIns="47520" rIns="94680" bIns="47520" anchor="b"/>
          <a:lstStyle>
            <a:lvl1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A331B6AA-B3D8-4CEA-97A0-D23F6A0D6E38}" type="slidenum">
              <a:rPr lang="de-DE" altLang="en-DE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26</a:t>
            </a:fld>
            <a:endParaRPr lang="de-DE" altLang="en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3490" name="Rectangle 2">
            <a:extLst>
              <a:ext uri="{FF2B5EF4-FFF2-40B4-BE49-F238E27FC236}">
                <a16:creationId xmlns:a16="http://schemas.microsoft.com/office/drawing/2014/main" id="{A3A5B76E-B713-4588-80AF-7C0382422F3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55663" y="746125"/>
            <a:ext cx="4960937" cy="3721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8C61FB5E-8EF6-4609-B5AF-024911A3103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DE" altLang="en-DE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ACB2394A-0233-4F40-BF23-63F6172C15E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E1F973D-74CF-4CC5-A018-75FB249B6010}" type="slidenum">
              <a:rPr lang="de-DE" altLang="en-DE"/>
              <a:pPr/>
              <a:t>27</a:t>
            </a:fld>
            <a:endParaRPr lang="de-DE" altLang="en-DE"/>
          </a:p>
        </p:txBody>
      </p:sp>
      <p:sp>
        <p:nvSpPr>
          <p:cNvPr id="64513" name="Text Box 1">
            <a:extLst>
              <a:ext uri="{FF2B5EF4-FFF2-40B4-BE49-F238E27FC236}">
                <a16:creationId xmlns:a16="http://schemas.microsoft.com/office/drawing/2014/main" id="{94D3B8BB-85D4-49E6-8656-23C74F8A22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0" y="9432925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4680" tIns="47520" rIns="94680" bIns="47520" anchor="b"/>
          <a:lstStyle>
            <a:lvl1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02709506-9374-4D97-8EBA-A52E5CA8226B}" type="slidenum">
              <a:rPr lang="de-DE" altLang="en-DE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27</a:t>
            </a:fld>
            <a:endParaRPr lang="de-DE" altLang="en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4514" name="Rectangle 2">
            <a:extLst>
              <a:ext uri="{FF2B5EF4-FFF2-40B4-BE49-F238E27FC236}">
                <a16:creationId xmlns:a16="http://schemas.microsoft.com/office/drawing/2014/main" id="{3CD815A5-8599-4BB0-A3E7-492742952FE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55663" y="746125"/>
            <a:ext cx="4960937" cy="3721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97DD0319-4403-4B41-BB9A-F4738868195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DE" altLang="en-DE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1EAE9CB3-E55B-4AA0-B42C-B29911BD7A1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4D595C5-06E2-4122-B012-8D8ACC48F03E}" type="slidenum">
              <a:rPr lang="de-DE" altLang="en-DE"/>
              <a:pPr/>
              <a:t>28</a:t>
            </a:fld>
            <a:endParaRPr lang="de-DE" altLang="en-DE"/>
          </a:p>
        </p:txBody>
      </p:sp>
      <p:sp>
        <p:nvSpPr>
          <p:cNvPr id="65537" name="Text Box 1">
            <a:extLst>
              <a:ext uri="{FF2B5EF4-FFF2-40B4-BE49-F238E27FC236}">
                <a16:creationId xmlns:a16="http://schemas.microsoft.com/office/drawing/2014/main" id="{A7FA2037-0593-400E-81DE-DF1DFFA2D8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0" y="9432925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4680" tIns="47520" rIns="94680" bIns="47520" anchor="b"/>
          <a:lstStyle>
            <a:lvl1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4493C635-E3DF-4527-8B48-D5F28FAE4F16}" type="slidenum">
              <a:rPr lang="de-DE" altLang="en-DE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28</a:t>
            </a:fld>
            <a:endParaRPr lang="de-DE" altLang="en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2221C378-2E10-48D3-8C83-8FDC4D8EB5A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55663" y="746125"/>
            <a:ext cx="4960937" cy="3721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BBE08161-3723-4591-8225-E91012096E5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DE" altLang="en-DE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37AC44C6-0AB2-415C-ACA4-9B4559D843E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5135192-4B0B-432A-9BFE-02FFD818B6C1}" type="slidenum">
              <a:rPr lang="de-DE" altLang="en-DE"/>
              <a:pPr/>
              <a:t>29</a:t>
            </a:fld>
            <a:endParaRPr lang="de-DE" altLang="en-DE"/>
          </a:p>
        </p:txBody>
      </p:sp>
      <p:sp>
        <p:nvSpPr>
          <p:cNvPr id="66561" name="Text Box 1">
            <a:extLst>
              <a:ext uri="{FF2B5EF4-FFF2-40B4-BE49-F238E27FC236}">
                <a16:creationId xmlns:a16="http://schemas.microsoft.com/office/drawing/2014/main" id="{58B83CA7-9820-4FE6-B623-3D9B35D959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0" y="9432925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4680" tIns="47520" rIns="94680" bIns="47520" anchor="b"/>
          <a:lstStyle>
            <a:lvl1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BAFF54B-2814-4879-B979-AF2AC737F176}" type="slidenum">
              <a:rPr lang="de-DE" altLang="en-DE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29</a:t>
            </a:fld>
            <a:endParaRPr lang="de-DE" altLang="en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562" name="Rectangle 2">
            <a:extLst>
              <a:ext uri="{FF2B5EF4-FFF2-40B4-BE49-F238E27FC236}">
                <a16:creationId xmlns:a16="http://schemas.microsoft.com/office/drawing/2014/main" id="{7C47304E-0C2B-4B67-AC45-558F575DC6C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55663" y="746125"/>
            <a:ext cx="4960937" cy="3721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D596C734-34DA-41CA-9074-359595C0C81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DE" altLang="en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B742CB64-0F79-453E-BF66-ADC3B9A2800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48FBC47-963B-4DC8-B295-B15635554D92}" type="slidenum">
              <a:rPr lang="de-DE" altLang="en-DE"/>
              <a:pPr/>
              <a:t>3</a:t>
            </a:fld>
            <a:endParaRPr lang="de-DE" altLang="en-DE"/>
          </a:p>
        </p:txBody>
      </p:sp>
      <p:sp>
        <p:nvSpPr>
          <p:cNvPr id="39937" name="Text Box 1">
            <a:extLst>
              <a:ext uri="{FF2B5EF4-FFF2-40B4-BE49-F238E27FC236}">
                <a16:creationId xmlns:a16="http://schemas.microsoft.com/office/drawing/2014/main" id="{C6CCE39C-8227-4FE3-999A-566BF6DF33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0" y="9432925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4680" tIns="47520" rIns="94680" bIns="47520" anchor="b"/>
          <a:lstStyle>
            <a:lvl1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15DAF37-3358-4FFC-AE37-2DA756344BB2}" type="slidenum">
              <a:rPr lang="de-DE" altLang="en-DE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3</a:t>
            </a:fld>
            <a:endParaRPr lang="de-DE" altLang="en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832DD338-95D2-4913-85B1-BDC18DA7AD9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55663" y="746125"/>
            <a:ext cx="4960937" cy="3721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DADAAF68-1D72-420D-9985-92B7E92A084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DE" altLang="en-DE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4DF831EA-6E82-430B-AB05-6F052529B02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ED25169-9F7A-408C-8FB6-88C74209D5F0}" type="slidenum">
              <a:rPr lang="de-DE" altLang="en-DE"/>
              <a:pPr/>
              <a:t>30</a:t>
            </a:fld>
            <a:endParaRPr lang="de-DE" altLang="en-DE"/>
          </a:p>
        </p:txBody>
      </p:sp>
      <p:sp>
        <p:nvSpPr>
          <p:cNvPr id="67585" name="Text Box 1">
            <a:extLst>
              <a:ext uri="{FF2B5EF4-FFF2-40B4-BE49-F238E27FC236}">
                <a16:creationId xmlns:a16="http://schemas.microsoft.com/office/drawing/2014/main" id="{94D3AB77-7537-4840-A9C7-E6C5DBF32C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0" y="9432925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4680" tIns="47520" rIns="94680" bIns="47520" anchor="b"/>
          <a:lstStyle>
            <a:lvl1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EF705A62-1184-41A1-A058-A7C163044FC1}" type="slidenum">
              <a:rPr lang="de-DE" altLang="en-DE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30</a:t>
            </a:fld>
            <a:endParaRPr lang="de-DE" altLang="en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id="{3D05E7DF-4B1C-4DB1-877E-59703D6DABB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55663" y="746125"/>
            <a:ext cx="4960937" cy="3721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D47D88A6-3400-4FE9-9671-A9E01DCB190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DE" altLang="en-DE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6C82532C-E6B5-4802-A68B-C1426A1E18F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BBB2F07-1483-478D-AE9E-31528FBC1E87}" type="slidenum">
              <a:rPr lang="de-DE" altLang="en-DE"/>
              <a:pPr/>
              <a:t>31</a:t>
            </a:fld>
            <a:endParaRPr lang="de-DE" altLang="en-DE"/>
          </a:p>
        </p:txBody>
      </p:sp>
      <p:sp>
        <p:nvSpPr>
          <p:cNvPr id="68609" name="Text Box 1">
            <a:extLst>
              <a:ext uri="{FF2B5EF4-FFF2-40B4-BE49-F238E27FC236}">
                <a16:creationId xmlns:a16="http://schemas.microsoft.com/office/drawing/2014/main" id="{E89D8300-FC99-40F5-A652-4689D0AAE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0" y="9432925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4680" tIns="47520" rIns="94680" bIns="47520" anchor="b"/>
          <a:lstStyle>
            <a:lvl1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9EA311D4-AB14-49A4-A564-A771123899B0}" type="slidenum">
              <a:rPr lang="de-DE" altLang="en-DE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31</a:t>
            </a:fld>
            <a:endParaRPr lang="de-DE" altLang="en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8610" name="Rectangle 2">
            <a:extLst>
              <a:ext uri="{FF2B5EF4-FFF2-40B4-BE49-F238E27FC236}">
                <a16:creationId xmlns:a16="http://schemas.microsoft.com/office/drawing/2014/main" id="{88924340-97DB-4650-9A81-9CE41B7ED94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55663" y="746125"/>
            <a:ext cx="4960937" cy="3721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C462EAA3-CB50-49DC-9176-7FF3A48E0DC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DE" altLang="en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3D8FA349-BEA1-48E2-8D04-517C82963F7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A16B884-8904-45DF-95F2-D573509236F1}" type="slidenum">
              <a:rPr lang="de-DE" altLang="en-DE"/>
              <a:pPr/>
              <a:t>4</a:t>
            </a:fld>
            <a:endParaRPr lang="de-DE" altLang="en-DE"/>
          </a:p>
        </p:txBody>
      </p:sp>
      <p:sp>
        <p:nvSpPr>
          <p:cNvPr id="40961" name="Text Box 1">
            <a:extLst>
              <a:ext uri="{FF2B5EF4-FFF2-40B4-BE49-F238E27FC236}">
                <a16:creationId xmlns:a16="http://schemas.microsoft.com/office/drawing/2014/main" id="{64C84C4C-0C83-43D4-BDE1-EB4AB10539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0" y="9432925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4680" tIns="47520" rIns="94680" bIns="47520" anchor="b"/>
          <a:lstStyle>
            <a:lvl1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7FAC529A-6099-4EFD-8CB5-D477655988D9}" type="slidenum">
              <a:rPr lang="de-DE" altLang="en-DE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4</a:t>
            </a:fld>
            <a:endParaRPr lang="de-DE" altLang="en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670D0483-3F93-445A-9F23-E5DDB1A2E90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55663" y="746125"/>
            <a:ext cx="4960937" cy="3721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DAFF9156-6ABC-4B61-86C8-0BC257B62F3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DE" altLang="en-D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42A50172-9F91-4DB0-ADEF-D73D5DED1AA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8D8F496-D57D-4840-B82F-BDB42956CC2D}" type="slidenum">
              <a:rPr lang="de-DE" altLang="en-DE"/>
              <a:pPr/>
              <a:t>5</a:t>
            </a:fld>
            <a:endParaRPr lang="de-DE" altLang="en-DE"/>
          </a:p>
        </p:txBody>
      </p:sp>
      <p:sp>
        <p:nvSpPr>
          <p:cNvPr id="41985" name="Text Box 1">
            <a:extLst>
              <a:ext uri="{FF2B5EF4-FFF2-40B4-BE49-F238E27FC236}">
                <a16:creationId xmlns:a16="http://schemas.microsoft.com/office/drawing/2014/main" id="{7FF349F9-07DB-425E-BA45-38E288AF39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0" y="9432925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4680" tIns="47520" rIns="94680" bIns="47520" anchor="b"/>
          <a:lstStyle>
            <a:lvl1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8D314F52-85E3-420D-902E-4C9B00EA8C0D}" type="slidenum">
              <a:rPr lang="de-DE" altLang="en-DE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5</a:t>
            </a:fld>
            <a:endParaRPr lang="de-DE" altLang="en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1A6A2355-4C8B-44E5-938B-B88283D0735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55663" y="746125"/>
            <a:ext cx="4960937" cy="3721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3A842589-B7ED-4F1E-B2BC-D663E8CEC4E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DE" altLang="en-D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AFAE7ED9-D443-4EAA-86F3-23306A2CD55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A3B9A88-3BAD-49C7-8630-403635B94FA6}" type="slidenum">
              <a:rPr lang="de-DE" altLang="en-DE"/>
              <a:pPr/>
              <a:t>6</a:t>
            </a:fld>
            <a:endParaRPr lang="de-DE" altLang="en-DE"/>
          </a:p>
        </p:txBody>
      </p:sp>
      <p:sp>
        <p:nvSpPr>
          <p:cNvPr id="43009" name="Text Box 1">
            <a:extLst>
              <a:ext uri="{FF2B5EF4-FFF2-40B4-BE49-F238E27FC236}">
                <a16:creationId xmlns:a16="http://schemas.microsoft.com/office/drawing/2014/main" id="{78294206-86B7-449C-ADFD-E249929D40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0" y="9432925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4680" tIns="47520" rIns="94680" bIns="47520" anchor="b"/>
          <a:lstStyle>
            <a:lvl1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8A1C5A16-07ED-4215-9F87-9AF2E464C4FB}" type="slidenum">
              <a:rPr lang="de-DE" altLang="en-DE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6</a:t>
            </a:fld>
            <a:endParaRPr lang="de-DE" altLang="en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EB77A364-EA42-4299-BCE7-74A7A9C994C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55663" y="746125"/>
            <a:ext cx="4960937" cy="3721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27BDDFCB-1FA9-4BA4-96D5-740CE7D38DC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DE" altLang="en-D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6D762FD3-48EF-433B-A3CA-49231294953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284082D-A4B2-481D-B297-7FBC22F5AF1E}" type="slidenum">
              <a:rPr lang="de-DE" altLang="en-DE"/>
              <a:pPr/>
              <a:t>7</a:t>
            </a:fld>
            <a:endParaRPr lang="de-DE" altLang="en-DE"/>
          </a:p>
        </p:txBody>
      </p:sp>
      <p:sp>
        <p:nvSpPr>
          <p:cNvPr id="44033" name="Text Box 1">
            <a:extLst>
              <a:ext uri="{FF2B5EF4-FFF2-40B4-BE49-F238E27FC236}">
                <a16:creationId xmlns:a16="http://schemas.microsoft.com/office/drawing/2014/main" id="{CAF8EAD5-61D9-4B8F-9702-ED1051F922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0" y="9432925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4680" tIns="47520" rIns="94680" bIns="47520" anchor="b"/>
          <a:lstStyle>
            <a:lvl1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635F8393-821E-4B88-A5CF-6052A1B3F98B}" type="slidenum">
              <a:rPr lang="de-DE" altLang="en-DE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7</a:t>
            </a:fld>
            <a:endParaRPr lang="de-DE" altLang="en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0300C87E-3F48-4309-8F5C-121EF28FCB4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55663" y="746125"/>
            <a:ext cx="4960937" cy="3721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F9E3E7FE-9586-4DC5-966A-C23B53EB54E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DE" altLang="en-D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B9EA6AE7-426A-48B4-BA0A-4F34451F0A7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700F226-269F-4BDC-8220-E07C22CF3333}" type="slidenum">
              <a:rPr lang="de-DE" altLang="en-DE"/>
              <a:pPr/>
              <a:t>8</a:t>
            </a:fld>
            <a:endParaRPr lang="de-DE" altLang="en-DE"/>
          </a:p>
        </p:txBody>
      </p:sp>
      <p:sp>
        <p:nvSpPr>
          <p:cNvPr id="45057" name="Text Box 1">
            <a:extLst>
              <a:ext uri="{FF2B5EF4-FFF2-40B4-BE49-F238E27FC236}">
                <a16:creationId xmlns:a16="http://schemas.microsoft.com/office/drawing/2014/main" id="{A321D64D-37BA-422B-9951-1D08984D5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0" y="9432925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4680" tIns="47520" rIns="94680" bIns="47520" anchor="b"/>
          <a:lstStyle>
            <a:lvl1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AFC452BC-BDBC-432E-9F0A-CF4D741A63E7}" type="slidenum">
              <a:rPr lang="de-DE" altLang="en-DE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8</a:t>
            </a:fld>
            <a:endParaRPr lang="de-DE" altLang="en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57C9E7DC-7F7F-43D2-A5A7-4614E3AC85A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55663" y="746125"/>
            <a:ext cx="4960937" cy="3721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C1DAA590-A385-481B-8451-365D3401AA2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DE" altLang="en-D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6D97D0E5-2309-4E99-9890-2832DF6E31F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7076B94-F5BD-4C22-B982-FE8A51B91688}" type="slidenum">
              <a:rPr lang="de-DE" altLang="en-DE"/>
              <a:pPr/>
              <a:t>9</a:t>
            </a:fld>
            <a:endParaRPr lang="de-DE" altLang="en-DE"/>
          </a:p>
        </p:txBody>
      </p:sp>
      <p:sp>
        <p:nvSpPr>
          <p:cNvPr id="46081" name="Text Box 1">
            <a:extLst>
              <a:ext uri="{FF2B5EF4-FFF2-40B4-BE49-F238E27FC236}">
                <a16:creationId xmlns:a16="http://schemas.microsoft.com/office/drawing/2014/main" id="{2D0F981A-B6E7-42C7-91EB-235D527878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0" y="9432925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4680" tIns="47520" rIns="94680" bIns="47520" anchor="b"/>
          <a:lstStyle>
            <a:lvl1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46150" algn="l"/>
                <a:tab pos="1893888" algn="l"/>
                <a:tab pos="2841625" algn="l"/>
                <a:tab pos="3789363" algn="l"/>
                <a:tab pos="4737100" algn="l"/>
                <a:tab pos="5684838" algn="l"/>
                <a:tab pos="6632575" algn="l"/>
                <a:tab pos="7580313" algn="l"/>
                <a:tab pos="8528050" algn="l"/>
                <a:tab pos="9475788" algn="l"/>
                <a:tab pos="10423525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E6C239E2-855D-45AA-BF3C-EE4474DFD170}" type="slidenum">
              <a:rPr lang="de-DE" altLang="en-DE" sz="12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9</a:t>
            </a:fld>
            <a:endParaRPr lang="de-DE" altLang="en-DE" sz="12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0FDECD91-048E-43C0-939F-5ECB06D64A7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55663" y="746125"/>
            <a:ext cx="4960937" cy="3721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98481B3E-4A1F-4AF6-88AC-5A3EE41F256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DE" altLang="en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14474-440E-4403-AE0A-13532D789B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79B08-EB82-4472-92A4-4125CA433E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42359-19EE-49F3-8032-E5551D165504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altLang="en-DE"/>
              <a:t>TU Dresden, 20. 04. 2008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97A3A-2C32-4977-9866-B0876DDA306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altLang="en-DE"/>
              <a:t>Liedl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322CE-7845-44A9-A3A5-F0B0023439F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EDA2FA3-60D6-4FDF-997A-6A7709A1607C}" type="slidenum">
              <a:rPr lang="de-DE" altLang="en-DE"/>
              <a:pPr/>
              <a:t>‹#›</a:t>
            </a:fld>
            <a:endParaRPr lang="de-DE" altLang="en-DE"/>
          </a:p>
        </p:txBody>
      </p:sp>
    </p:spTree>
    <p:extLst>
      <p:ext uri="{BB962C8B-B14F-4D97-AF65-F5344CB8AC3E}">
        <p14:creationId xmlns:p14="http://schemas.microsoft.com/office/powerpoint/2010/main" val="3069513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F366F0-FD52-4A38-8653-5203DE1B9B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5813" cy="58499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E866B5-F7DE-4C73-A8F3-59816036D2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499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CE6DD-765C-427B-95D5-AE32EA85D9F2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altLang="en-DE"/>
              <a:t>TU Dresden, 20. 04. 2008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58717-93E6-4A8A-BB88-E0E3DC1EC468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altLang="en-DE"/>
              <a:t>Liedl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F5CB9-078C-498D-AC52-196DFCF7582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1CF7A0D-14A3-4AF8-BA2F-759930085545}" type="slidenum">
              <a:rPr lang="de-DE" altLang="en-DE"/>
              <a:pPr/>
              <a:t>‹#›</a:t>
            </a:fld>
            <a:endParaRPr lang="de-DE" altLang="en-DE"/>
          </a:p>
        </p:txBody>
      </p:sp>
    </p:spTree>
    <p:extLst>
      <p:ext uri="{BB962C8B-B14F-4D97-AF65-F5344CB8AC3E}">
        <p14:creationId xmlns:p14="http://schemas.microsoft.com/office/powerpoint/2010/main" val="2390906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8925F-5E9E-4DE5-9C35-A520DFCA2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4E244-B769-4BFF-B2CB-94F8E0E93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0476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E3CD2-9A82-427D-B127-FE5A149F4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854EF-527B-48ED-8728-7A2DE71F39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0600" y="1928813"/>
            <a:ext cx="3656013" cy="4356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BCE929-8262-40BA-BDFB-F8F21C5C76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99013" y="1928813"/>
            <a:ext cx="3657600" cy="4356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205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F8D5E-2D43-489B-95E4-011E4804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7F228-3A6F-400D-9A31-1A748068D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41D740-27C9-4FC9-A3BE-4ABE4CEC1C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B92008-4696-4378-82E5-97A563E90A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21430-A32E-4EDB-BE34-DB0AE92AE5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67437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57405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BD59A-CCF1-4914-BFC4-39366CD18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BE5B8A-4A1F-4AB0-A968-A443F3410E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A11190-A4A6-4097-B82E-F2141241D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6199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821CC-1389-49F4-B153-7BE018FE1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BDC961-BF47-4410-8801-64A9E81609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34844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9326F5-E5C3-407E-A5C9-E8189C31A2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1333500"/>
            <a:ext cx="1879600" cy="49514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56C41-0EBE-44FE-99E8-CE1DA4D8CA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90600" y="1333500"/>
            <a:ext cx="5486400" cy="495141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89112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2483B-16C3-457F-A444-BEBBA0EE90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431CF8-2215-4802-8B7B-F1A4D78BD9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872917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44F0F-539F-4D77-AC6B-4604B6ECE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774F3-CB67-4C69-A0FC-8399BB363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4101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25009-E2B2-4005-BE07-9C4999E2E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F258C-9CCC-42D4-9F87-F5F22AE69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05D2C-044A-4D5A-AF66-33FA278AF68D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altLang="en-DE"/>
              <a:t>TU Dresden, 20. 04. 2008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57A52-D212-4013-91A4-407B91A6CA16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altLang="en-DE"/>
              <a:t>Liedl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6A8D5-C302-4C2C-A444-D0DA32A84DE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B2B210D-1378-4362-94B0-8A740BD1C1D0}" type="slidenum">
              <a:rPr lang="de-DE" altLang="en-DE"/>
              <a:pPr/>
              <a:t>‹#›</a:t>
            </a:fld>
            <a:endParaRPr lang="de-DE" altLang="en-DE"/>
          </a:p>
        </p:txBody>
      </p:sp>
    </p:spTree>
    <p:extLst>
      <p:ext uri="{BB962C8B-B14F-4D97-AF65-F5344CB8AC3E}">
        <p14:creationId xmlns:p14="http://schemas.microsoft.com/office/powerpoint/2010/main" val="18201423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607C0-31E1-4894-A62B-95D2BFEB9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19072-2CC7-4A93-9AB1-4F9C3C23E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59708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354EF-1874-48F4-B747-09526CA93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E5063-6F15-4FD2-B8C3-DB1DB6A775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0600" y="1928813"/>
            <a:ext cx="3656013" cy="4356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155A5F-8701-4215-8DEA-3C61CFB5FB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99013" y="1928813"/>
            <a:ext cx="3657600" cy="4356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93882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D153D-7219-402C-9755-C8BE598B6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B7BD7-FDEF-41DD-9D65-CFCFE6E82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9C3E0-D87C-4EC4-85A3-9C18970F3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3F84C1-6A3D-4E53-87BD-79B5B46832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4BFB7E-AC60-491A-9F39-997C3913CD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65568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CFD45-206A-4D64-997D-D6643CB94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36235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19105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68F41-FA46-44B4-9643-856EBEEF9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B571D-B7BB-43B6-8224-7205C0AA9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B67D7B-902A-4C24-B78D-C8CEF0C1FC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92567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7CE63-228A-48F1-99DB-B313B4C50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929384-BB01-49CA-9CA8-19B468CDA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64A7C3-E230-42CD-B35A-78B8950BE5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8481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DB445-9336-49FC-80BF-C02FD699E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E9EC0E-0697-4632-B965-74A5073179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57656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CBEB4C-255C-42C6-9897-F519DC9034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1333500"/>
            <a:ext cx="1879600" cy="49514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15E2C0-4A24-45CB-A343-2F4AC270EB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90600" y="1333500"/>
            <a:ext cx="5486400" cy="495141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32794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EDE24-9A31-4F83-A7D9-87A30EAC5F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A32A62-E0B3-4615-8823-E2E0955BA8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A6D10-9273-434A-8E8C-C7C4B2CCB18D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1547664" y="4869160"/>
            <a:ext cx="2055813" cy="2651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altLang="en-DE"/>
              <a:t>TU Dresden, 20. 04. 2008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C7B59-DB05-4164-A94C-44EFDEA6A121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124993" y="4725144"/>
            <a:ext cx="2894013" cy="3032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altLang="en-DE"/>
              <a:t>Liedl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3720C-9DD3-4264-B13F-8732DCB5477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181725" y="3192632"/>
            <a:ext cx="1903413" cy="2270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altLang="en-DE"/>
              <a:t>Folie </a:t>
            </a:r>
            <a:fld id="{EDB53A07-0FA2-4D5E-9958-6FFED1F13055}" type="slidenum">
              <a:rPr lang="de-DE" altLang="en-DE"/>
              <a:pPr/>
              <a:t>‹#›</a:t>
            </a:fld>
            <a:r>
              <a:rPr lang="de-DE" altLang="en-DE"/>
              <a:t> von 29</a:t>
            </a:r>
          </a:p>
        </p:txBody>
      </p:sp>
    </p:spTree>
    <p:extLst>
      <p:ext uri="{BB962C8B-B14F-4D97-AF65-F5344CB8AC3E}">
        <p14:creationId xmlns:p14="http://schemas.microsoft.com/office/powerpoint/2010/main" val="2530193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1655-4311-4BCB-AB0A-CE2B94F54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DABBE9-7A62-4117-B976-724C79D63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6B9AF-428B-4A90-8EEA-E5BC688FB258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altLang="en-DE"/>
              <a:t>TU Dresden, 20. 04. 2008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6412B-B486-429F-AEF8-FDCF32190BC4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altLang="en-DE"/>
              <a:t>Liedl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20D2-7B05-4799-8E51-CBA6D21960F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17C47A9-E0AF-4104-8CD1-37EDF52BAC3E}" type="slidenum">
              <a:rPr lang="de-DE" altLang="en-DE"/>
              <a:pPr/>
              <a:t>‹#›</a:t>
            </a:fld>
            <a:endParaRPr lang="de-DE" altLang="en-DE"/>
          </a:p>
        </p:txBody>
      </p:sp>
    </p:spTree>
    <p:extLst>
      <p:ext uri="{BB962C8B-B14F-4D97-AF65-F5344CB8AC3E}">
        <p14:creationId xmlns:p14="http://schemas.microsoft.com/office/powerpoint/2010/main" val="33430634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76F51-F17F-4E8E-A354-CC2C2E4E9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1B2F2-1BD2-4E6B-B5A3-5B766058F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AB1E37-457E-40E2-884D-6BF9741F9CEF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1547664" y="4869160"/>
            <a:ext cx="2055813" cy="2651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altLang="en-DE"/>
              <a:t>TU Dresden, 20. 04. 2008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223ED-432C-48F1-9FA0-98FDFD563B1E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124993" y="4725144"/>
            <a:ext cx="2894013" cy="3032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altLang="en-DE"/>
              <a:t>Liedl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40274-FFBB-48D3-A703-E2117992B0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181725" y="3192632"/>
            <a:ext cx="1903413" cy="2270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altLang="en-DE"/>
              <a:t>Folie </a:t>
            </a:r>
            <a:fld id="{8B843290-AF04-4658-B3E2-66228061A2AB}" type="slidenum">
              <a:rPr lang="de-DE" altLang="en-DE"/>
              <a:pPr/>
              <a:t>‹#›</a:t>
            </a:fld>
            <a:r>
              <a:rPr lang="de-DE" altLang="en-DE"/>
              <a:t> von 29</a:t>
            </a:r>
          </a:p>
        </p:txBody>
      </p:sp>
    </p:spTree>
    <p:extLst>
      <p:ext uri="{BB962C8B-B14F-4D97-AF65-F5344CB8AC3E}">
        <p14:creationId xmlns:p14="http://schemas.microsoft.com/office/powerpoint/2010/main" val="34494798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F01AE-3F48-46C8-A4AE-B62E9C369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2BA61-9507-4018-89CA-E82B4CA66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11B1D-3C5D-42BE-9F96-A3B7497931A6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1547664" y="4869160"/>
            <a:ext cx="2055813" cy="2651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altLang="en-DE"/>
              <a:t>TU Dresden, 20. 04. 2008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CC551C-CCA7-4C5D-9593-7882C1AE910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124993" y="4725144"/>
            <a:ext cx="2894013" cy="3032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altLang="en-DE"/>
              <a:t>Liedl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34776-7B2D-491F-A861-797AF44C165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181725" y="3192632"/>
            <a:ext cx="1903413" cy="2270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altLang="en-DE"/>
              <a:t>Folie </a:t>
            </a:r>
            <a:fld id="{977E1ACA-B37D-45EF-8FA4-431537D8D68B}" type="slidenum">
              <a:rPr lang="de-DE" altLang="en-DE"/>
              <a:pPr/>
              <a:t>‹#›</a:t>
            </a:fld>
            <a:r>
              <a:rPr lang="de-DE" altLang="en-DE"/>
              <a:t> von 29</a:t>
            </a:r>
          </a:p>
        </p:txBody>
      </p:sp>
    </p:spTree>
    <p:extLst>
      <p:ext uri="{BB962C8B-B14F-4D97-AF65-F5344CB8AC3E}">
        <p14:creationId xmlns:p14="http://schemas.microsoft.com/office/powerpoint/2010/main" val="16469940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B632C-273E-4FE3-B0A7-2AAE98BC5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20D2C-8180-42C3-B406-4E13321845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0600" y="1928813"/>
            <a:ext cx="3656013" cy="4356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154032-1F38-4588-A571-1953E0576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99013" y="1928813"/>
            <a:ext cx="3657600" cy="4356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08DEC-4039-40CF-86AA-A45BEFBA2FF4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1547664" y="4869160"/>
            <a:ext cx="2055813" cy="2651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altLang="en-DE"/>
              <a:t>TU Dresden, 20. 04. 2008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A10CF-8FA4-4FCA-8023-D9D7FE7F2EED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124993" y="4725144"/>
            <a:ext cx="2894013" cy="3032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altLang="en-DE"/>
              <a:t>Liedl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3B28C8-5E8B-4A1C-8E19-204BDE7E594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181725" y="3192632"/>
            <a:ext cx="1903413" cy="2270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altLang="en-DE"/>
              <a:t>Folie </a:t>
            </a:r>
            <a:fld id="{E109EA7B-AD98-4471-A38A-E9898751CEC7}" type="slidenum">
              <a:rPr lang="de-DE" altLang="en-DE"/>
              <a:pPr/>
              <a:t>‹#›</a:t>
            </a:fld>
            <a:r>
              <a:rPr lang="de-DE" altLang="en-DE"/>
              <a:t> von 29</a:t>
            </a:r>
          </a:p>
        </p:txBody>
      </p:sp>
    </p:spTree>
    <p:extLst>
      <p:ext uri="{BB962C8B-B14F-4D97-AF65-F5344CB8AC3E}">
        <p14:creationId xmlns:p14="http://schemas.microsoft.com/office/powerpoint/2010/main" val="17445310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6D713-CEAC-491E-B2C2-DB6901796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DD2EF-A034-4091-9EB2-12069D9E8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3C92D8-9AC9-4E5B-8DAF-C4E9E8962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6CF649-A8AF-44DF-B0DF-0AEB81766F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3B285D-AD9A-4EB8-A0C1-22306ABA5B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A6C0D4-6A23-441C-AE7A-4D625BD1FA92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1547664" y="4869160"/>
            <a:ext cx="2055813" cy="2651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altLang="en-DE"/>
              <a:t>TU Dresden, 20. 04. 2008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AEFF49-13EB-4B28-8AB2-F03E15398751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124993" y="4725144"/>
            <a:ext cx="2894013" cy="3032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altLang="en-DE"/>
              <a:t>Liedl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F334A7-AEC3-46BC-8FD4-FB4AFF7C961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181725" y="3192632"/>
            <a:ext cx="1903413" cy="2270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altLang="en-DE"/>
              <a:t>Folie </a:t>
            </a:r>
            <a:fld id="{32559A6F-B97B-4D5D-8B18-93AF9C63A172}" type="slidenum">
              <a:rPr lang="de-DE" altLang="en-DE"/>
              <a:pPr/>
              <a:t>‹#›</a:t>
            </a:fld>
            <a:r>
              <a:rPr lang="de-DE" altLang="en-DE"/>
              <a:t> von 29</a:t>
            </a:r>
          </a:p>
        </p:txBody>
      </p:sp>
    </p:spTree>
    <p:extLst>
      <p:ext uri="{BB962C8B-B14F-4D97-AF65-F5344CB8AC3E}">
        <p14:creationId xmlns:p14="http://schemas.microsoft.com/office/powerpoint/2010/main" val="31701764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1D4FF-353F-487E-AFE7-3F4DCC845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7A645F-1648-4BD7-824D-03E5ED1FA469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1547664" y="4869160"/>
            <a:ext cx="2055813" cy="2651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altLang="en-DE"/>
              <a:t>TU Dresden, 20. 04. 2008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3541AB-5507-4E40-B4CF-596B74EE543F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124993" y="4725144"/>
            <a:ext cx="2894013" cy="3032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altLang="en-DE"/>
              <a:t>Liedl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2CD890-064B-48A1-B82C-56E0EA1D653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181725" y="3192632"/>
            <a:ext cx="1903413" cy="2270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altLang="en-DE"/>
              <a:t>Folie </a:t>
            </a:r>
            <a:fld id="{3A5E0053-9FB6-420B-AF5F-1EDBA03BB9D2}" type="slidenum">
              <a:rPr lang="de-DE" altLang="en-DE"/>
              <a:pPr/>
              <a:t>‹#›</a:t>
            </a:fld>
            <a:r>
              <a:rPr lang="de-DE" altLang="en-DE"/>
              <a:t> von 29</a:t>
            </a:r>
          </a:p>
        </p:txBody>
      </p:sp>
    </p:spTree>
    <p:extLst>
      <p:ext uri="{BB962C8B-B14F-4D97-AF65-F5344CB8AC3E}">
        <p14:creationId xmlns:p14="http://schemas.microsoft.com/office/powerpoint/2010/main" val="931889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BE3EDE-CBED-499B-A9F6-F0BA66CECFE5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1547664" y="4869160"/>
            <a:ext cx="2055813" cy="2651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altLang="en-DE"/>
              <a:t>TU Dresden, 20. 04. 2008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B49017-AFF2-4960-97E1-B19F47542F07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124993" y="4725144"/>
            <a:ext cx="2894013" cy="3032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altLang="en-DE"/>
              <a:t>Liedl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0E7BB-94DB-4227-BEF2-96B2695718B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181725" y="3192632"/>
            <a:ext cx="1903413" cy="2270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altLang="en-DE"/>
              <a:t>Folie </a:t>
            </a:r>
            <a:fld id="{934DE5AB-5944-4FFC-9002-35127567FAC9}" type="slidenum">
              <a:rPr lang="de-DE" altLang="en-DE"/>
              <a:pPr/>
              <a:t>‹#›</a:t>
            </a:fld>
            <a:r>
              <a:rPr lang="de-DE" altLang="en-DE"/>
              <a:t> von 29</a:t>
            </a:r>
          </a:p>
        </p:txBody>
      </p:sp>
    </p:spTree>
    <p:extLst>
      <p:ext uri="{BB962C8B-B14F-4D97-AF65-F5344CB8AC3E}">
        <p14:creationId xmlns:p14="http://schemas.microsoft.com/office/powerpoint/2010/main" val="25056183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8E01E-3C8D-4282-870D-73CBC7BD4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F09CC-B422-4141-BBD5-C6BEC64CE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DA7541-58DA-4621-A62A-2B0B7C7B44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EDB35-BDE9-4573-9EA2-1DC0D00CE499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1547664" y="4869160"/>
            <a:ext cx="2055813" cy="2651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altLang="en-DE"/>
              <a:t>TU Dresden, 20. 04. 2008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EEFF82-7C24-4225-8032-E3C6FB31E771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124993" y="4725144"/>
            <a:ext cx="2894013" cy="3032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altLang="en-DE"/>
              <a:t>Liedl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A79B31-AD4D-40F1-BB5A-AC8FD333896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181725" y="3192632"/>
            <a:ext cx="1903413" cy="2270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altLang="en-DE"/>
              <a:t>Folie </a:t>
            </a:r>
            <a:fld id="{0D373B7F-058E-4A5B-BC56-C480B0D96205}" type="slidenum">
              <a:rPr lang="de-DE" altLang="en-DE"/>
              <a:pPr/>
              <a:t>‹#›</a:t>
            </a:fld>
            <a:r>
              <a:rPr lang="de-DE" altLang="en-DE"/>
              <a:t> von 29</a:t>
            </a:r>
          </a:p>
        </p:txBody>
      </p:sp>
    </p:spTree>
    <p:extLst>
      <p:ext uri="{BB962C8B-B14F-4D97-AF65-F5344CB8AC3E}">
        <p14:creationId xmlns:p14="http://schemas.microsoft.com/office/powerpoint/2010/main" val="798663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500F0-5EE8-410E-8387-15AFE1AF1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A8063B-F6FA-4061-A985-047DFE34B0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EAE0F9-4374-4E05-A5C3-2DAC51CE4E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87DF6-BDEB-482A-9E39-F9E0023BB92D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1547664" y="4869160"/>
            <a:ext cx="2055813" cy="2651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altLang="en-DE"/>
              <a:t>TU Dresden, 20. 04. 2008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C6C912-79DE-4E7D-8F08-D480C356DDAE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124993" y="4725144"/>
            <a:ext cx="2894013" cy="3032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altLang="en-DE"/>
              <a:t>Liedl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229D92-A181-4F6A-907F-3EC0782F5F5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181725" y="3192632"/>
            <a:ext cx="1903413" cy="2270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altLang="en-DE"/>
              <a:t>Folie </a:t>
            </a:r>
            <a:fld id="{41EBE9CE-9B76-4D80-83F0-DF0984CFBB52}" type="slidenum">
              <a:rPr lang="de-DE" altLang="en-DE"/>
              <a:pPr/>
              <a:t>‹#›</a:t>
            </a:fld>
            <a:r>
              <a:rPr lang="de-DE" altLang="en-DE"/>
              <a:t> von 29</a:t>
            </a:r>
          </a:p>
        </p:txBody>
      </p:sp>
    </p:spTree>
    <p:extLst>
      <p:ext uri="{BB962C8B-B14F-4D97-AF65-F5344CB8AC3E}">
        <p14:creationId xmlns:p14="http://schemas.microsoft.com/office/powerpoint/2010/main" val="23946534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1119C-3BAD-4607-928E-1C750DCCC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CF73B4-3772-4DD7-AE69-C79CC087E9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7D150-D192-4956-BFC2-8FEE58AC7BA3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1547664" y="4869160"/>
            <a:ext cx="2055813" cy="2651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altLang="en-DE"/>
              <a:t>TU Dresden, 20. 04. 2008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7E7AC-DE7C-4695-B182-7C148E11A7A8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124993" y="4725144"/>
            <a:ext cx="2894013" cy="3032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altLang="en-DE"/>
              <a:t>Liedl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A732D-EED5-4F93-9A27-56AEF224CA8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181725" y="3192632"/>
            <a:ext cx="1903413" cy="2270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altLang="en-DE"/>
              <a:t>Folie </a:t>
            </a:r>
            <a:fld id="{C75D2CBE-36DF-4D28-8740-ED28BD47E07C}" type="slidenum">
              <a:rPr lang="de-DE" altLang="en-DE"/>
              <a:pPr/>
              <a:t>‹#›</a:t>
            </a:fld>
            <a:r>
              <a:rPr lang="de-DE" altLang="en-DE"/>
              <a:t> von 29</a:t>
            </a:r>
          </a:p>
        </p:txBody>
      </p:sp>
    </p:spTree>
    <p:extLst>
      <p:ext uri="{BB962C8B-B14F-4D97-AF65-F5344CB8AC3E}">
        <p14:creationId xmlns:p14="http://schemas.microsoft.com/office/powerpoint/2010/main" val="220510189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8325BF-5A11-4DD1-9809-F497F35817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1333500"/>
            <a:ext cx="1879600" cy="49514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A39360-DD83-44A0-BFA5-1057416451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90600" y="1333500"/>
            <a:ext cx="5486400" cy="495141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5D554-C536-497A-BCA3-E576ADF8B934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1547664" y="4869160"/>
            <a:ext cx="2055813" cy="2651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altLang="en-DE"/>
              <a:t>TU Dresden, 20. 04. 2008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C73CB7-6903-45A1-81C0-B48203FD9D93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124993" y="4725144"/>
            <a:ext cx="2894013" cy="3032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altLang="en-DE"/>
              <a:t>Liedl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BD3E3-F70C-4A98-8D5F-4B6FE93ACE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181725" y="3192632"/>
            <a:ext cx="1903413" cy="2270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altLang="en-DE"/>
              <a:t>Folie </a:t>
            </a:r>
            <a:fld id="{14146F36-4B82-4F38-A075-A18B24420CF5}" type="slidenum">
              <a:rPr lang="de-DE" altLang="en-DE"/>
              <a:pPr/>
              <a:t>‹#›</a:t>
            </a:fld>
            <a:r>
              <a:rPr lang="de-DE" altLang="en-DE"/>
              <a:t> von 29</a:t>
            </a:r>
          </a:p>
        </p:txBody>
      </p:sp>
    </p:spTree>
    <p:extLst>
      <p:ext uri="{BB962C8B-B14F-4D97-AF65-F5344CB8AC3E}">
        <p14:creationId xmlns:p14="http://schemas.microsoft.com/office/powerpoint/2010/main" val="377975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8364A-D314-4072-926C-077416CB3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8C59D-F8AD-4C23-B311-E30A291B8B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7013" cy="45243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D9CF71-4401-41A9-9C08-246D9F72A3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038600" cy="45243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15B19-02E5-4ABD-B0BE-8F6457F8EC16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altLang="en-DE"/>
              <a:t>TU Dresden, 20. 04. 2008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CF579E-28C1-4F1F-B939-A8411A7F2BE6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altLang="en-DE"/>
              <a:t>Liedl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5DA16-31CB-4D25-BA3C-FD67F2AA32B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FBC9D32-BAE1-4E07-8D31-321714D8EE22}" type="slidenum">
              <a:rPr lang="de-DE" altLang="en-DE"/>
              <a:pPr/>
              <a:t>‹#›</a:t>
            </a:fld>
            <a:endParaRPr lang="de-DE" altLang="en-DE"/>
          </a:p>
        </p:txBody>
      </p:sp>
    </p:spTree>
    <p:extLst>
      <p:ext uri="{BB962C8B-B14F-4D97-AF65-F5344CB8AC3E}">
        <p14:creationId xmlns:p14="http://schemas.microsoft.com/office/powerpoint/2010/main" val="1759187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6DB83-37FA-4850-B6EC-68FCEF322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CBD84-239E-4B8C-8ADA-0A6470E22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29F93-FF77-4C0F-9DD7-F13E66C804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F9A03A-523A-4169-B61E-C28009A6BA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47285C-3184-42BB-9BB9-555B7EDA38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2F1300-A166-4AD4-9529-315EBCCF39F0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altLang="en-DE"/>
              <a:t>TU Dresden, 20. 04. 2008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BC8589-5463-4E94-8693-A566A7A9E4C9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altLang="en-DE"/>
              <a:t>Liedl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C2394C-4238-4B88-8DD1-EC29B9CFDB2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1BE6BE2-9E2C-4673-9412-DF952BAD2752}" type="slidenum">
              <a:rPr lang="de-DE" altLang="en-DE"/>
              <a:pPr/>
              <a:t>‹#›</a:t>
            </a:fld>
            <a:endParaRPr lang="de-DE" altLang="en-DE"/>
          </a:p>
        </p:txBody>
      </p:sp>
    </p:spTree>
    <p:extLst>
      <p:ext uri="{BB962C8B-B14F-4D97-AF65-F5344CB8AC3E}">
        <p14:creationId xmlns:p14="http://schemas.microsoft.com/office/powerpoint/2010/main" val="263589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3169-8520-4BF6-A1A3-407DC7232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74A301-29DC-4E33-A023-CD666CF4FEDE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altLang="en-DE"/>
              <a:t>TU Dresden, 20. 04. 2008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08F320-5430-4D52-892A-7A33E0B4A2FC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altLang="en-DE"/>
              <a:t>Liedl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A1DB53-EA47-4C14-A927-A0A2EAA8863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5995C7A-1178-4C9C-B96D-271F8BB66BFA}" type="slidenum">
              <a:rPr lang="de-DE" altLang="en-DE"/>
              <a:pPr/>
              <a:t>‹#›</a:t>
            </a:fld>
            <a:endParaRPr lang="de-DE" altLang="en-DE"/>
          </a:p>
        </p:txBody>
      </p:sp>
    </p:spTree>
    <p:extLst>
      <p:ext uri="{BB962C8B-B14F-4D97-AF65-F5344CB8AC3E}">
        <p14:creationId xmlns:p14="http://schemas.microsoft.com/office/powerpoint/2010/main" val="1793329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38E40-EE04-4C4B-AD33-D2882324B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28143-EF27-4BFA-9837-8A9AFEE8A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1DD173-52AF-469E-970A-7A859BD29E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D13BF1-A694-4828-BC8E-C92A67532FD7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altLang="en-DE"/>
              <a:t>TU Dresden, 20. 04. 2008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7581E1-BE32-4389-94E3-43144246C05A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altLang="en-DE"/>
              <a:t>Liedl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5B4D15-6704-4FF7-9D40-3D3C9002EAE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0C2012D-4B52-460D-8401-B8A6D9F7F3C6}" type="slidenum">
              <a:rPr lang="de-DE" altLang="en-DE"/>
              <a:pPr/>
              <a:t>‹#›</a:t>
            </a:fld>
            <a:endParaRPr lang="de-DE" altLang="en-DE"/>
          </a:p>
        </p:txBody>
      </p:sp>
    </p:spTree>
    <p:extLst>
      <p:ext uri="{BB962C8B-B14F-4D97-AF65-F5344CB8AC3E}">
        <p14:creationId xmlns:p14="http://schemas.microsoft.com/office/powerpoint/2010/main" val="1445578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D217E-10A0-4A2D-9E3D-B2DEE984F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77BE65-966E-4B34-80F4-733965CD7D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5CADED-4EE5-4511-8D37-3E98F57D7E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ABF60E-9D00-431B-A1BB-015DC31671A8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altLang="en-DE"/>
              <a:t>TU Dresden, 20. 04. 2008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22AB58-318A-4D0B-8A07-FC3BDD2DE0C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altLang="en-DE"/>
              <a:t>Liedl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B00DBA-D8C4-4218-86A1-E5B1FA10C80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89856D3-FC06-4D75-A4EF-3ADFA5A6A620}" type="slidenum">
              <a:rPr lang="de-DE" altLang="en-DE"/>
              <a:pPr/>
              <a:t>‹#›</a:t>
            </a:fld>
            <a:endParaRPr lang="de-DE" altLang="en-DE"/>
          </a:p>
        </p:txBody>
      </p:sp>
    </p:spTree>
    <p:extLst>
      <p:ext uri="{BB962C8B-B14F-4D97-AF65-F5344CB8AC3E}">
        <p14:creationId xmlns:p14="http://schemas.microsoft.com/office/powerpoint/2010/main" val="2228302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E5D22-E067-4A63-BB12-9B257D69E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189845-2B4D-406E-B761-77CB331799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E7E81-05A6-4DC9-AE4D-6162026A3E86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457200" y="6245225"/>
            <a:ext cx="2132013" cy="4746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altLang="en-DE"/>
              <a:t>TU Dresden, 20. 04. 2008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C13DB-5965-4DAA-B511-99C9F534F7B7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124200" y="6245225"/>
            <a:ext cx="2894013" cy="4746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altLang="en-DE"/>
              <a:t>Liedl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A371C-3E24-4312-8A12-662D7917E2A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6245225"/>
            <a:ext cx="2132013" cy="4746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FB4AC35-5E55-45AC-93C5-4C25EF7CD414}" type="slidenum">
              <a:rPr lang="de-DE" altLang="en-DE"/>
              <a:pPr/>
              <a:t>‹#›</a:t>
            </a:fld>
            <a:endParaRPr lang="de-DE" altLang="en-DE"/>
          </a:p>
        </p:txBody>
      </p:sp>
    </p:spTree>
    <p:extLst>
      <p:ext uri="{BB962C8B-B14F-4D97-AF65-F5344CB8AC3E}">
        <p14:creationId xmlns:p14="http://schemas.microsoft.com/office/powerpoint/2010/main" val="2695806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>
            <a:extLst>
              <a:ext uri="{FF2B5EF4-FFF2-40B4-BE49-F238E27FC236}">
                <a16:creationId xmlns:a16="http://schemas.microsoft.com/office/drawing/2014/main" id="{396FA3D6-746C-4A29-8356-1E2D17625B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DE"/>
              <a:t>Click to edit the title text format</a:t>
            </a:r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54FE5DE1-5AD6-4D39-B4DD-7F24EE6068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DE"/>
              <a:t>Click to edit the outline text format</a:t>
            </a:r>
          </a:p>
          <a:p>
            <a:pPr lvl="1"/>
            <a:r>
              <a:rPr lang="en-GB" altLang="en-DE"/>
              <a:t>Second Outline Level</a:t>
            </a:r>
          </a:p>
          <a:p>
            <a:pPr lvl="2"/>
            <a:r>
              <a:rPr lang="en-GB" altLang="en-DE"/>
              <a:t>Third Outline Level</a:t>
            </a:r>
          </a:p>
          <a:p>
            <a:pPr lvl="3"/>
            <a:r>
              <a:rPr lang="en-GB" altLang="en-DE"/>
              <a:t>Fourth Outline Level</a:t>
            </a:r>
          </a:p>
          <a:p>
            <a:pPr lvl="4"/>
            <a:r>
              <a:rPr lang="en-GB" altLang="en-DE"/>
              <a:t>Fifth Outline Level</a:t>
            </a:r>
          </a:p>
          <a:p>
            <a:pPr lvl="4"/>
            <a:r>
              <a:rPr lang="en-GB" altLang="en-DE"/>
              <a:t>Sixth Outline Level</a:t>
            </a:r>
          </a:p>
          <a:p>
            <a:pPr lvl="4"/>
            <a:r>
              <a:rPr lang="en-GB" altLang="en-DE"/>
              <a:t>Seventh Outline Level</a:t>
            </a: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911FA016-B2CE-46AE-81C5-EF4B6BBC466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09650" y="6357938"/>
            <a:ext cx="2338388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de-DE" altLang="en-DE" b="0" dirty="0">
                <a:solidFill>
                  <a:srgbClr val="898989"/>
                </a:solidFill>
                <a:latin typeface="Verdana" panose="020B0604030504040204" pitchFamily="34" charset="0"/>
              </a:rPr>
              <a:t>TU Dresden, 28.10.2021</a:t>
            </a: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F5E26351-6866-4D65-9346-4222129011E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86125" y="6356350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de-DE" altLang="en-DE" b="0" dirty="0">
                <a:solidFill>
                  <a:srgbClr val="898989"/>
                </a:solidFill>
                <a:latin typeface="Verdana" panose="020B0604030504040204" pitchFamily="34" charset="0"/>
              </a:rPr>
              <a:t>Yadav, P. K./GW-L3</a:t>
            </a:r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EAA75690-0CD4-4D23-B176-8F4FD946DF9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343650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de-DE" altLang="en-DE" b="0">
                <a:solidFill>
                  <a:srgbClr val="898989"/>
                </a:solidFill>
                <a:latin typeface="Verdana" panose="020B0604030504040204" pitchFamily="34" charset="0"/>
              </a:rPr>
              <a:t>transparency </a:t>
            </a:r>
            <a:fld id="{27E1A863-F670-4883-B393-DB5EAECB235C}" type="slidenum">
              <a:rPr lang="de-DE" altLang="en-DE" b="0">
                <a:solidFill>
                  <a:srgbClr val="898989"/>
                </a:solidFill>
                <a:latin typeface="Verdana" panose="020B0604030504040204" pitchFamily="34" charset="0"/>
              </a:rPr>
              <a:pPr algn="r" eaLnBrk="1" hangingPunct="1">
                <a:buClrTx/>
                <a:buFontTx/>
                <a:buNone/>
              </a:pPr>
              <a:t>‹#›</a:t>
            </a:fld>
            <a:r>
              <a:rPr lang="de-DE" altLang="en-DE" b="0">
                <a:solidFill>
                  <a:srgbClr val="898989"/>
                </a:solidFill>
                <a:latin typeface="Verdana" panose="020B0604030504040204" pitchFamily="34" charset="0"/>
              </a:rPr>
              <a:t> of 31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9" r:id="rId7"/>
    <p:sldLayoutId id="2147483660" r:id="rId8"/>
    <p:sldLayoutId id="2147483661" r:id="rId9"/>
    <p:sldLayoutId id="2147483662" r:id="rId10"/>
  </p:sldLayoutIdLst>
  <p:hf sldNum="0"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2pPr>
      <a:lvl3pPr marL="1143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3pPr>
      <a:lvl4pPr marL="1600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4pPr>
      <a:lvl5pPr marL="20574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>
            <a:extLst>
              <a:ext uri="{FF2B5EF4-FFF2-40B4-BE49-F238E27FC236}">
                <a16:creationId xmlns:a16="http://schemas.microsoft.com/office/drawing/2014/main" id="{A1AD24EE-5650-47FB-95E7-8A690DFB00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06475" y="1333500"/>
            <a:ext cx="7502525" cy="379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DE"/>
              <a:t>Click to edit the title text format</a:t>
            </a:r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F4C4915F-905C-43A1-A948-8892CF1CF9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928813"/>
            <a:ext cx="7466013" cy="435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DE"/>
              <a:t>Click to edit the outline text format</a:t>
            </a:r>
          </a:p>
          <a:p>
            <a:pPr lvl="1"/>
            <a:r>
              <a:rPr lang="en-GB" altLang="en-DE"/>
              <a:t>Second Outline Level</a:t>
            </a:r>
          </a:p>
          <a:p>
            <a:pPr lvl="2"/>
            <a:r>
              <a:rPr lang="en-GB" altLang="en-DE"/>
              <a:t>Third Outline Level</a:t>
            </a:r>
          </a:p>
          <a:p>
            <a:pPr lvl="3"/>
            <a:r>
              <a:rPr lang="en-GB" altLang="en-DE"/>
              <a:t>Fourth Outline Level</a:t>
            </a:r>
          </a:p>
          <a:p>
            <a:pPr lvl="4"/>
            <a:r>
              <a:rPr lang="en-GB" altLang="en-DE"/>
              <a:t>Fifth Outline Level</a:t>
            </a:r>
          </a:p>
          <a:p>
            <a:pPr lvl="4"/>
            <a:r>
              <a:rPr lang="en-GB" altLang="en-DE"/>
              <a:t>Sixth Outline Level</a:t>
            </a:r>
          </a:p>
          <a:p>
            <a:pPr lvl="4"/>
            <a:r>
              <a:rPr lang="en-GB" altLang="en-DE"/>
              <a:t>Seventh Outline Level</a:t>
            </a:r>
          </a:p>
        </p:txBody>
      </p:sp>
      <p:sp>
        <p:nvSpPr>
          <p:cNvPr id="2051" name="Line 3">
            <a:extLst>
              <a:ext uri="{FF2B5EF4-FFF2-40B4-BE49-F238E27FC236}">
                <a16:creationId xmlns:a16="http://schemas.microsoft.com/office/drawing/2014/main" id="{982B159B-D6D0-4F26-9E30-C870EB072C96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123950"/>
            <a:ext cx="9144000" cy="1588"/>
          </a:xfrm>
          <a:prstGeom prst="line">
            <a:avLst/>
          </a:prstGeom>
          <a:noFill/>
          <a:ln w="6480" cap="flat">
            <a:solidFill>
              <a:srgbClr val="96969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2" name="Line 4">
            <a:extLst>
              <a:ext uri="{FF2B5EF4-FFF2-40B4-BE49-F238E27FC236}">
                <a16:creationId xmlns:a16="http://schemas.microsoft.com/office/drawing/2014/main" id="{022C9D4A-00D7-4B9A-A92C-D9A1AC2E5AB9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000125"/>
            <a:ext cx="9144000" cy="1588"/>
          </a:xfrm>
          <a:prstGeom prst="line">
            <a:avLst/>
          </a:prstGeom>
          <a:noFill/>
          <a:ln w="6480" cap="flat">
            <a:solidFill>
              <a:srgbClr val="96969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053" name="Picture 5">
            <a:extLst>
              <a:ext uri="{FF2B5EF4-FFF2-40B4-BE49-F238E27FC236}">
                <a16:creationId xmlns:a16="http://schemas.microsoft.com/office/drawing/2014/main" id="{2F8B1507-01E5-4602-A777-14AA41629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8" y="438150"/>
            <a:ext cx="1443037" cy="42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54" name="Rectangle 6">
            <a:extLst>
              <a:ext uri="{FF2B5EF4-FFF2-40B4-BE49-F238E27FC236}">
                <a16:creationId xmlns:a16="http://schemas.microsoft.com/office/drawing/2014/main" id="{97157D21-FCE7-4B19-9FC2-B86BF7C1C5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1014413"/>
            <a:ext cx="74676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spcBef>
                <a:spcPts val="563"/>
              </a:spcBef>
              <a:buClrTx/>
              <a:buFontTx/>
              <a:buNone/>
            </a:pPr>
            <a:r>
              <a:rPr lang="de-DE" altLang="en-DE" sz="900" b="0">
                <a:solidFill>
                  <a:srgbClr val="606060"/>
                </a:solidFill>
                <a:latin typeface="DIN-Light" pitchFamily="32" charset="0"/>
              </a:rPr>
              <a:t>FACULTY OF ENVIRONMENTAL SCIENCES, DEPARTMENT HYDROSCIENCES, INSTITUTE FOR GROUNDWATER MANAGEMENT</a:t>
            </a: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8C3B4EA9-2275-489A-B672-BE2A7C7F26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09650" y="6357938"/>
            <a:ext cx="2338388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de-DE" altLang="en-DE" b="0" dirty="0">
                <a:solidFill>
                  <a:srgbClr val="898989"/>
                </a:solidFill>
                <a:latin typeface="Verdana" panose="020B0604030504040204" pitchFamily="34" charset="0"/>
              </a:rPr>
              <a:t>TU Dresden, 28.10.2021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2B4761B3-1A70-4FA7-979E-C6DDF059AAD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86125" y="6356350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de-DE" altLang="en-DE" b="0" dirty="0">
                <a:solidFill>
                  <a:srgbClr val="898989"/>
                </a:solidFill>
                <a:latin typeface="Verdana" panose="020B0604030504040204" pitchFamily="34" charset="0"/>
              </a:rPr>
              <a:t>Yadav, P. K./GW-L3</a:t>
            </a:r>
          </a:p>
        </p:txBody>
      </p:sp>
      <p:sp>
        <p:nvSpPr>
          <p:cNvPr id="13" name="Text Box 7">
            <a:extLst>
              <a:ext uri="{FF2B5EF4-FFF2-40B4-BE49-F238E27FC236}">
                <a16:creationId xmlns:a16="http://schemas.microsoft.com/office/drawing/2014/main" id="{E1B70591-E6DA-47E9-A487-116C14908EC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343650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de-DE" altLang="en-DE" b="0">
                <a:solidFill>
                  <a:srgbClr val="898989"/>
                </a:solidFill>
                <a:latin typeface="Verdana" panose="020B0604030504040204" pitchFamily="34" charset="0"/>
              </a:rPr>
              <a:t>transparency </a:t>
            </a:r>
            <a:fld id="{27E1A863-F670-4883-B393-DB5EAECB235C}" type="slidenum">
              <a:rPr lang="de-DE" altLang="en-DE" b="0">
                <a:solidFill>
                  <a:srgbClr val="898989"/>
                </a:solidFill>
                <a:latin typeface="Verdana" panose="020B0604030504040204" pitchFamily="34" charset="0"/>
              </a:rPr>
              <a:pPr algn="r" eaLnBrk="1" hangingPunct="1">
                <a:buClrTx/>
                <a:buFontTx/>
                <a:buNone/>
              </a:pPr>
              <a:t>‹#›</a:t>
            </a:fld>
            <a:r>
              <a:rPr lang="de-DE" altLang="en-DE" b="0">
                <a:solidFill>
                  <a:srgbClr val="898989"/>
                </a:solidFill>
                <a:latin typeface="Verdana" panose="020B0604030504040204" pitchFamily="34" charset="0"/>
              </a:rPr>
              <a:t> of 31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7" r:id="rId3"/>
    <p:sldLayoutId id="2147483669" r:id="rId4"/>
    <p:sldLayoutId id="2147483671" r:id="rId5"/>
    <p:sldLayoutId id="2147483672" r:id="rId6"/>
    <p:sldLayoutId id="2147483673" r:id="rId7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b="1" kern="1200">
          <a:solidFill>
            <a:srgbClr val="0B2A51"/>
          </a:solidFill>
          <a:latin typeface="+mj-lt"/>
          <a:ea typeface="+mj-ea"/>
          <a:cs typeface="+mj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b="1">
          <a:solidFill>
            <a:srgbClr val="0B2A51"/>
          </a:solidFill>
          <a:latin typeface="Verdana" panose="020B0604030504040204" pitchFamily="34" charset="0"/>
          <a:cs typeface="Noto Sans CJK SC" charset="0"/>
        </a:defRPr>
      </a:lvl2pPr>
      <a:lvl3pPr marL="11430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b="1">
          <a:solidFill>
            <a:srgbClr val="0B2A51"/>
          </a:solidFill>
          <a:latin typeface="Verdana" panose="020B0604030504040204" pitchFamily="34" charset="0"/>
          <a:cs typeface="Noto Sans CJK SC" charset="0"/>
        </a:defRPr>
      </a:lvl3pPr>
      <a:lvl4pPr marL="16002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b="1">
          <a:solidFill>
            <a:srgbClr val="0B2A51"/>
          </a:solidFill>
          <a:latin typeface="Verdana" panose="020B0604030504040204" pitchFamily="34" charset="0"/>
          <a:cs typeface="Noto Sans CJK SC" charset="0"/>
        </a:defRPr>
      </a:lvl4pPr>
      <a:lvl5pPr marL="20574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b="1">
          <a:solidFill>
            <a:srgbClr val="0B2A51"/>
          </a:solidFill>
          <a:latin typeface="Verdana" panose="020B0604030504040204" pitchFamily="34" charset="0"/>
          <a:cs typeface="Noto Sans CJK SC" charset="0"/>
        </a:defRPr>
      </a:lvl5pPr>
      <a:lvl6pPr marL="25146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b="1">
          <a:solidFill>
            <a:srgbClr val="0B2A51"/>
          </a:solidFill>
          <a:latin typeface="Verdana" panose="020B0604030504040204" pitchFamily="34" charset="0"/>
          <a:cs typeface="Noto Sans CJK SC" charset="0"/>
        </a:defRPr>
      </a:lvl6pPr>
      <a:lvl7pPr marL="29718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b="1">
          <a:solidFill>
            <a:srgbClr val="0B2A51"/>
          </a:solidFill>
          <a:latin typeface="Verdana" panose="020B0604030504040204" pitchFamily="34" charset="0"/>
          <a:cs typeface="Noto Sans CJK SC" charset="0"/>
        </a:defRPr>
      </a:lvl7pPr>
      <a:lvl8pPr marL="34290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b="1">
          <a:solidFill>
            <a:srgbClr val="0B2A51"/>
          </a:solidFill>
          <a:latin typeface="Verdana" panose="020B0604030504040204" pitchFamily="34" charset="0"/>
          <a:cs typeface="Noto Sans CJK SC" charset="0"/>
        </a:defRPr>
      </a:lvl8pPr>
      <a:lvl9pPr marL="38862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b="1">
          <a:solidFill>
            <a:srgbClr val="0B2A51"/>
          </a:solidFill>
          <a:latin typeface="Verdana" panose="020B0604030504040204" pitchFamily="34" charset="0"/>
          <a:cs typeface="Noto Sans CJK SC" charset="0"/>
        </a:defRPr>
      </a:lvl9pPr>
    </p:titleStyle>
    <p:bodyStyle>
      <a:lvl1pPr marL="342900" indent="-3429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 b="1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 b="1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b="1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b="1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b="1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2A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Line 1">
            <a:extLst>
              <a:ext uri="{FF2B5EF4-FFF2-40B4-BE49-F238E27FC236}">
                <a16:creationId xmlns:a16="http://schemas.microsoft.com/office/drawing/2014/main" id="{B74E8285-4615-4D30-8A66-0DAE77B8BDFB}"/>
              </a:ext>
            </a:extLst>
          </p:cNvPr>
          <p:cNvSpPr>
            <a:spLocks noChangeShapeType="1"/>
          </p:cNvSpPr>
          <p:nvPr/>
        </p:nvSpPr>
        <p:spPr bwMode="auto">
          <a:xfrm>
            <a:off x="-12700" y="1168400"/>
            <a:ext cx="9144000" cy="1588"/>
          </a:xfrm>
          <a:prstGeom prst="line">
            <a:avLst/>
          </a:prstGeom>
          <a:noFill/>
          <a:ln w="6480" cap="flat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" name="Line 2">
            <a:extLst>
              <a:ext uri="{FF2B5EF4-FFF2-40B4-BE49-F238E27FC236}">
                <a16:creationId xmlns:a16="http://schemas.microsoft.com/office/drawing/2014/main" id="{24D9441C-94A7-4CFA-937D-AC553F4AEB2D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346200"/>
            <a:ext cx="9144000" cy="1588"/>
          </a:xfrm>
          <a:prstGeom prst="line">
            <a:avLst/>
          </a:prstGeom>
          <a:noFill/>
          <a:ln w="6480" cap="flat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075" name="Picture 3">
            <a:extLst>
              <a:ext uri="{FF2B5EF4-FFF2-40B4-BE49-F238E27FC236}">
                <a16:creationId xmlns:a16="http://schemas.microsoft.com/office/drawing/2014/main" id="{48C45EFD-94CC-4D9C-886C-6D5F3E827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438150"/>
            <a:ext cx="1905000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6" name="Rectangle 4">
            <a:extLst>
              <a:ext uri="{FF2B5EF4-FFF2-40B4-BE49-F238E27FC236}">
                <a16:creationId xmlns:a16="http://schemas.microsoft.com/office/drawing/2014/main" id="{6D2A5E18-C900-49BE-888C-9329E86BE4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1200150"/>
            <a:ext cx="74676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spcBef>
                <a:spcPts val="563"/>
              </a:spcBef>
              <a:buClrTx/>
              <a:buFontTx/>
              <a:buNone/>
            </a:pPr>
            <a:r>
              <a:rPr lang="de-DE" altLang="en-DE" sz="900" b="0">
                <a:solidFill>
                  <a:srgbClr val="FFFFFF"/>
                </a:solidFill>
                <a:latin typeface="DIN-Light" pitchFamily="32" charset="0"/>
              </a:rPr>
              <a:t>FAKULTÄT FÜR FORST-, GEO- UND HYDROWISSENSCHAFTEN, FACHRICHTUNG WASSERWESEN, INSTITUT FÜR GRUNDWASSERWIRTSCHAFT</a:t>
            </a:r>
          </a:p>
        </p:txBody>
      </p:sp>
      <p:sp>
        <p:nvSpPr>
          <p:cNvPr id="3077" name="Text Box 5">
            <a:extLst>
              <a:ext uri="{FF2B5EF4-FFF2-40B4-BE49-F238E27FC236}">
                <a16:creationId xmlns:a16="http://schemas.microsoft.com/office/drawing/2014/main" id="{71063A19-1137-4D43-96F4-37AD920A38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650" y="6215063"/>
            <a:ext cx="284797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de-DE" altLang="en-DE" sz="1400">
                <a:solidFill>
                  <a:srgbClr val="FFFFFF"/>
                </a:solidFill>
                <a:latin typeface="Verdana" panose="020B0604030504040204" pitchFamily="34" charset="0"/>
              </a:rPr>
              <a:t>TU Dresden, 20.09.20</a:t>
            </a:r>
          </a:p>
        </p:txBody>
      </p:sp>
      <p:sp>
        <p:nvSpPr>
          <p:cNvPr id="3078" name="Text Box 6">
            <a:extLst>
              <a:ext uri="{FF2B5EF4-FFF2-40B4-BE49-F238E27FC236}">
                <a16:creationId xmlns:a16="http://schemas.microsoft.com/office/drawing/2014/main" id="{CC73A0E5-8DC3-4E8F-927C-3874FD4696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8638" y="6207125"/>
            <a:ext cx="284797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de-DE" altLang="en-DE" sz="1400">
                <a:solidFill>
                  <a:srgbClr val="FFFFFF"/>
                </a:solidFill>
                <a:latin typeface="Verdana" panose="020B0604030504040204" pitchFamily="34" charset="0"/>
              </a:rPr>
              <a:t>Prof. Dr. Rudolf Liedl</a:t>
            </a:r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D74C9FF9-D79B-43CA-B987-3E364F6671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06475" y="1333500"/>
            <a:ext cx="7502525" cy="379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DE"/>
              <a:t>Click to edit the title text format</a:t>
            </a:r>
          </a:p>
        </p:txBody>
      </p:sp>
      <p:sp>
        <p:nvSpPr>
          <p:cNvPr id="3080" name="Rectangle 8">
            <a:extLst>
              <a:ext uri="{FF2B5EF4-FFF2-40B4-BE49-F238E27FC236}">
                <a16:creationId xmlns:a16="http://schemas.microsoft.com/office/drawing/2014/main" id="{787185DF-72C7-4574-A281-766B8C8564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928813"/>
            <a:ext cx="7466013" cy="435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DE"/>
              <a:t>Click to edit the outline text format</a:t>
            </a:r>
          </a:p>
          <a:p>
            <a:pPr lvl="1"/>
            <a:r>
              <a:rPr lang="en-GB" altLang="en-DE"/>
              <a:t>Second Outline Level</a:t>
            </a:r>
          </a:p>
          <a:p>
            <a:pPr lvl="2"/>
            <a:r>
              <a:rPr lang="en-GB" altLang="en-DE"/>
              <a:t>Third Outline Level</a:t>
            </a:r>
          </a:p>
          <a:p>
            <a:pPr lvl="3"/>
            <a:r>
              <a:rPr lang="en-GB" altLang="en-DE"/>
              <a:t>Fourth Outline Level</a:t>
            </a:r>
          </a:p>
          <a:p>
            <a:pPr lvl="4"/>
            <a:r>
              <a:rPr lang="en-GB" altLang="en-DE"/>
              <a:t>Fifth Outline Level</a:t>
            </a:r>
          </a:p>
          <a:p>
            <a:pPr lvl="4"/>
            <a:r>
              <a:rPr lang="en-GB" altLang="en-DE"/>
              <a:t>Sixth Outline Level</a:t>
            </a:r>
          </a:p>
          <a:p>
            <a:pPr lvl="4"/>
            <a:r>
              <a:rPr lang="en-GB" altLang="en-DE"/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b="1" kern="1200">
          <a:solidFill>
            <a:srgbClr val="0B2A51"/>
          </a:solidFill>
          <a:latin typeface="+mj-lt"/>
          <a:ea typeface="+mj-ea"/>
          <a:cs typeface="+mj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b="1">
          <a:solidFill>
            <a:srgbClr val="0B2A51"/>
          </a:solidFill>
          <a:latin typeface="Verdana" panose="020B0604030504040204" pitchFamily="34" charset="0"/>
          <a:cs typeface="Noto Sans CJK SC" charset="0"/>
        </a:defRPr>
      </a:lvl2pPr>
      <a:lvl3pPr marL="11430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b="1">
          <a:solidFill>
            <a:srgbClr val="0B2A51"/>
          </a:solidFill>
          <a:latin typeface="Verdana" panose="020B0604030504040204" pitchFamily="34" charset="0"/>
          <a:cs typeface="Noto Sans CJK SC" charset="0"/>
        </a:defRPr>
      </a:lvl3pPr>
      <a:lvl4pPr marL="16002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b="1">
          <a:solidFill>
            <a:srgbClr val="0B2A51"/>
          </a:solidFill>
          <a:latin typeface="Verdana" panose="020B0604030504040204" pitchFamily="34" charset="0"/>
          <a:cs typeface="Noto Sans CJK SC" charset="0"/>
        </a:defRPr>
      </a:lvl4pPr>
      <a:lvl5pPr marL="20574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b="1">
          <a:solidFill>
            <a:srgbClr val="0B2A51"/>
          </a:solidFill>
          <a:latin typeface="Verdana" panose="020B0604030504040204" pitchFamily="34" charset="0"/>
          <a:cs typeface="Noto Sans CJK SC" charset="0"/>
        </a:defRPr>
      </a:lvl5pPr>
      <a:lvl6pPr marL="25146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b="1">
          <a:solidFill>
            <a:srgbClr val="0B2A51"/>
          </a:solidFill>
          <a:latin typeface="Verdana" panose="020B0604030504040204" pitchFamily="34" charset="0"/>
          <a:cs typeface="Noto Sans CJK SC" charset="0"/>
        </a:defRPr>
      </a:lvl6pPr>
      <a:lvl7pPr marL="29718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b="1">
          <a:solidFill>
            <a:srgbClr val="0B2A51"/>
          </a:solidFill>
          <a:latin typeface="Verdana" panose="020B0604030504040204" pitchFamily="34" charset="0"/>
          <a:cs typeface="Noto Sans CJK SC" charset="0"/>
        </a:defRPr>
      </a:lvl7pPr>
      <a:lvl8pPr marL="34290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b="1">
          <a:solidFill>
            <a:srgbClr val="0B2A51"/>
          </a:solidFill>
          <a:latin typeface="Verdana" panose="020B0604030504040204" pitchFamily="34" charset="0"/>
          <a:cs typeface="Noto Sans CJK SC" charset="0"/>
        </a:defRPr>
      </a:lvl8pPr>
      <a:lvl9pPr marL="38862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b="1">
          <a:solidFill>
            <a:srgbClr val="0B2A51"/>
          </a:solidFill>
          <a:latin typeface="Verdana" panose="020B0604030504040204" pitchFamily="34" charset="0"/>
          <a:cs typeface="Noto Sans CJK SC" charset="0"/>
        </a:defRPr>
      </a:lvl9pPr>
    </p:titleStyle>
    <p:bodyStyle>
      <a:lvl1pPr marL="342900" indent="-3429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 b="1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 b="1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b="1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b="1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b="1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Line 1">
            <a:extLst>
              <a:ext uri="{FF2B5EF4-FFF2-40B4-BE49-F238E27FC236}">
                <a16:creationId xmlns:a16="http://schemas.microsoft.com/office/drawing/2014/main" id="{3896F224-8DA6-4525-ACC3-C8CAE72E5309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123950"/>
            <a:ext cx="9144000" cy="1588"/>
          </a:xfrm>
          <a:prstGeom prst="line">
            <a:avLst/>
          </a:prstGeom>
          <a:noFill/>
          <a:ln w="6480" cap="flat">
            <a:solidFill>
              <a:srgbClr val="96969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8" name="Line 2">
            <a:extLst>
              <a:ext uri="{FF2B5EF4-FFF2-40B4-BE49-F238E27FC236}">
                <a16:creationId xmlns:a16="http://schemas.microsoft.com/office/drawing/2014/main" id="{37452E4E-3896-43B0-AD70-F9E8486DC30A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000125"/>
            <a:ext cx="9144000" cy="1588"/>
          </a:xfrm>
          <a:prstGeom prst="line">
            <a:avLst/>
          </a:prstGeom>
          <a:noFill/>
          <a:ln w="6480" cap="flat">
            <a:solidFill>
              <a:srgbClr val="96969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id="{D2A89E8C-33BB-4643-B47C-12D6F76B3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8" y="438150"/>
            <a:ext cx="1443037" cy="42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00" name="Rectangle 4">
            <a:extLst>
              <a:ext uri="{FF2B5EF4-FFF2-40B4-BE49-F238E27FC236}">
                <a16:creationId xmlns:a16="http://schemas.microsoft.com/office/drawing/2014/main" id="{B0365609-A857-43B4-9451-CF34A0A295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1014413"/>
            <a:ext cx="74676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spcBef>
                <a:spcPts val="563"/>
              </a:spcBef>
              <a:buClrTx/>
              <a:buFontTx/>
              <a:buNone/>
            </a:pPr>
            <a:r>
              <a:rPr lang="de-DE" altLang="en-DE" sz="900" b="0">
                <a:solidFill>
                  <a:srgbClr val="606060"/>
                </a:solidFill>
                <a:latin typeface="DIN-Light" pitchFamily="32" charset="0"/>
              </a:rPr>
              <a:t>FACULTY OF ENVIRONMENTAL SCIENCES, DEPARTMENT HYDROSCIENCES, INSTITUTE FOR GROUNDWATER MANAGEMENT</a:t>
            </a:r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50FEF0E6-762A-4359-8319-312641556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650" y="6357938"/>
            <a:ext cx="2338388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de-DE" altLang="en-DE" b="0" dirty="0">
                <a:solidFill>
                  <a:srgbClr val="898989"/>
                </a:solidFill>
                <a:latin typeface="Verdana" panose="020B0604030504040204" pitchFamily="34" charset="0"/>
              </a:rPr>
              <a:t>TU Dresden, 28.10.2021</a:t>
            </a:r>
          </a:p>
        </p:txBody>
      </p:sp>
      <p:sp>
        <p:nvSpPr>
          <p:cNvPr id="4102" name="Text Box 6">
            <a:extLst>
              <a:ext uri="{FF2B5EF4-FFF2-40B4-BE49-F238E27FC236}">
                <a16:creationId xmlns:a16="http://schemas.microsoft.com/office/drawing/2014/main" id="{A2F1D8F5-7994-4DAA-8AB1-C8AB8E455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6125" y="6356350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de-DE" altLang="en-DE" b="0" dirty="0">
                <a:solidFill>
                  <a:srgbClr val="898989"/>
                </a:solidFill>
                <a:latin typeface="Verdana" panose="020B0604030504040204" pitchFamily="34" charset="0"/>
              </a:rPr>
              <a:t>Yadav, P. K./GW-L3</a:t>
            </a:r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F0426672-157A-453D-A570-862F20FF90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3650" y="6356350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de-DE" altLang="en-DE" b="0">
                <a:solidFill>
                  <a:srgbClr val="898989"/>
                </a:solidFill>
                <a:latin typeface="Verdana" panose="020B0604030504040204" pitchFamily="34" charset="0"/>
              </a:rPr>
              <a:t>transparency </a:t>
            </a:r>
            <a:fld id="{27E1A863-F670-4883-B393-DB5EAECB235C}" type="slidenum">
              <a:rPr lang="de-DE" altLang="en-DE" b="0">
                <a:solidFill>
                  <a:srgbClr val="898989"/>
                </a:solidFill>
                <a:latin typeface="Verdana" panose="020B0604030504040204" pitchFamily="34" charset="0"/>
              </a:rPr>
              <a:pPr algn="r" eaLnBrk="1" hangingPunct="1">
                <a:buClrTx/>
                <a:buFontTx/>
                <a:buNone/>
              </a:pPr>
              <a:t>‹#›</a:t>
            </a:fld>
            <a:r>
              <a:rPr lang="de-DE" altLang="en-DE" b="0">
                <a:solidFill>
                  <a:srgbClr val="898989"/>
                </a:solidFill>
                <a:latin typeface="Verdana" panose="020B0604030504040204" pitchFamily="34" charset="0"/>
              </a:rPr>
              <a:t> of 31</a:t>
            </a:r>
          </a:p>
        </p:txBody>
      </p:sp>
      <p:sp>
        <p:nvSpPr>
          <p:cNvPr id="4104" name="Rectangle 8">
            <a:extLst>
              <a:ext uri="{FF2B5EF4-FFF2-40B4-BE49-F238E27FC236}">
                <a16:creationId xmlns:a16="http://schemas.microsoft.com/office/drawing/2014/main" id="{DD75F0BD-E757-4F1F-AAAA-0CFB646199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06475" y="1333500"/>
            <a:ext cx="7502525" cy="379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DE"/>
              <a:t>Click to edit the title text format</a:t>
            </a:r>
          </a:p>
        </p:txBody>
      </p:sp>
      <p:sp>
        <p:nvSpPr>
          <p:cNvPr id="4105" name="Rectangle 9">
            <a:extLst>
              <a:ext uri="{FF2B5EF4-FFF2-40B4-BE49-F238E27FC236}">
                <a16:creationId xmlns:a16="http://schemas.microsoft.com/office/drawing/2014/main" id="{353E2999-B0AA-44B7-BECB-048EE02477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928813"/>
            <a:ext cx="7466013" cy="435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DE"/>
              <a:t>Click to edit the outline text format</a:t>
            </a:r>
          </a:p>
          <a:p>
            <a:pPr lvl="1"/>
            <a:r>
              <a:rPr lang="en-GB" altLang="en-DE"/>
              <a:t>Second Outline Level</a:t>
            </a:r>
          </a:p>
          <a:p>
            <a:pPr lvl="2"/>
            <a:r>
              <a:rPr lang="en-GB" altLang="en-DE"/>
              <a:t>Third Outline Level</a:t>
            </a:r>
          </a:p>
          <a:p>
            <a:pPr lvl="3"/>
            <a:r>
              <a:rPr lang="en-GB" altLang="en-DE"/>
              <a:t>Fourth Outline Level</a:t>
            </a:r>
          </a:p>
          <a:p>
            <a:pPr lvl="4"/>
            <a:r>
              <a:rPr lang="en-GB" altLang="en-DE"/>
              <a:t>Fifth Outline Level</a:t>
            </a:r>
          </a:p>
          <a:p>
            <a:pPr lvl="4"/>
            <a:r>
              <a:rPr lang="en-GB" altLang="en-DE"/>
              <a:t>Sixth Outline Level</a:t>
            </a:r>
          </a:p>
          <a:p>
            <a:pPr lvl="4"/>
            <a:r>
              <a:rPr lang="en-GB" altLang="en-DE"/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b="1" kern="1200">
          <a:solidFill>
            <a:srgbClr val="0B2A51"/>
          </a:solidFill>
          <a:latin typeface="+mj-lt"/>
          <a:ea typeface="+mj-ea"/>
          <a:cs typeface="+mj-cs"/>
        </a:defRPr>
      </a:lvl1pPr>
      <a:lvl2pPr marL="742950" indent="-28575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b="1">
          <a:solidFill>
            <a:srgbClr val="0B2A51"/>
          </a:solidFill>
          <a:latin typeface="Verdana" panose="020B0604030504040204" pitchFamily="34" charset="0"/>
          <a:cs typeface="Noto Sans CJK SC" charset="0"/>
        </a:defRPr>
      </a:lvl2pPr>
      <a:lvl3pPr marL="11430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b="1">
          <a:solidFill>
            <a:srgbClr val="0B2A51"/>
          </a:solidFill>
          <a:latin typeface="Verdana" panose="020B0604030504040204" pitchFamily="34" charset="0"/>
          <a:cs typeface="Noto Sans CJK SC" charset="0"/>
        </a:defRPr>
      </a:lvl3pPr>
      <a:lvl4pPr marL="16002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b="1">
          <a:solidFill>
            <a:srgbClr val="0B2A51"/>
          </a:solidFill>
          <a:latin typeface="Verdana" panose="020B0604030504040204" pitchFamily="34" charset="0"/>
          <a:cs typeface="Noto Sans CJK SC" charset="0"/>
        </a:defRPr>
      </a:lvl4pPr>
      <a:lvl5pPr marL="20574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b="1">
          <a:solidFill>
            <a:srgbClr val="0B2A51"/>
          </a:solidFill>
          <a:latin typeface="Verdana" panose="020B0604030504040204" pitchFamily="34" charset="0"/>
          <a:cs typeface="Noto Sans CJK SC" charset="0"/>
        </a:defRPr>
      </a:lvl5pPr>
      <a:lvl6pPr marL="25146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b="1">
          <a:solidFill>
            <a:srgbClr val="0B2A51"/>
          </a:solidFill>
          <a:latin typeface="Verdana" panose="020B0604030504040204" pitchFamily="34" charset="0"/>
          <a:cs typeface="Noto Sans CJK SC" charset="0"/>
        </a:defRPr>
      </a:lvl6pPr>
      <a:lvl7pPr marL="29718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b="1">
          <a:solidFill>
            <a:srgbClr val="0B2A51"/>
          </a:solidFill>
          <a:latin typeface="Verdana" panose="020B0604030504040204" pitchFamily="34" charset="0"/>
          <a:cs typeface="Noto Sans CJK SC" charset="0"/>
        </a:defRPr>
      </a:lvl7pPr>
      <a:lvl8pPr marL="34290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b="1">
          <a:solidFill>
            <a:srgbClr val="0B2A51"/>
          </a:solidFill>
          <a:latin typeface="Verdana" panose="020B0604030504040204" pitchFamily="34" charset="0"/>
          <a:cs typeface="Noto Sans CJK SC" charset="0"/>
        </a:defRPr>
      </a:lvl8pPr>
      <a:lvl9pPr marL="38862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b="1">
          <a:solidFill>
            <a:srgbClr val="0B2A51"/>
          </a:solidFill>
          <a:latin typeface="Verdana" panose="020B0604030504040204" pitchFamily="34" charset="0"/>
          <a:cs typeface="Noto Sans CJK SC" charset="0"/>
        </a:defRPr>
      </a:lvl9pPr>
    </p:titleStyle>
    <p:bodyStyle>
      <a:lvl1pPr marL="342900" indent="-34290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 b="1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 b="1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b="1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b="1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3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b="1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0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22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23.w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25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9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28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0.bin"/><Relationship Id="rId9" Type="http://schemas.openxmlformats.org/officeDocument/2006/relationships/image" Target="../media/image29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13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partici.fi/67879370" TargetMode="Externa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>
            <a:extLst>
              <a:ext uri="{FF2B5EF4-FFF2-40B4-BE49-F238E27FC236}">
                <a16:creationId xmlns:a16="http://schemas.microsoft.com/office/drawing/2014/main" id="{BFB007BD-C9FA-4B79-9931-779C56C0FF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200" y="1206500"/>
            <a:ext cx="4686300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GB" altLang="en-DE" sz="1800" dirty="0">
                <a:solidFill>
                  <a:srgbClr val="0B2A51"/>
                </a:solidFill>
                <a:latin typeface="Verdana" panose="020B0604030504040204" pitchFamily="34" charset="0"/>
              </a:rPr>
              <a:t>Previous Lecture</a:t>
            </a:r>
          </a:p>
        </p:txBody>
      </p:sp>
      <p:sp>
        <p:nvSpPr>
          <p:cNvPr id="6146" name="Text Box 2">
            <a:extLst>
              <a:ext uri="{FF2B5EF4-FFF2-40B4-BE49-F238E27FC236}">
                <a16:creationId xmlns:a16="http://schemas.microsoft.com/office/drawing/2014/main" id="{7B6322F9-EF0C-45CC-9AC3-AEAA8F52CF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44824"/>
            <a:ext cx="7864475" cy="2064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90513" indent="-290513"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structure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of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subsurface</a:t>
            </a:r>
            <a:endParaRPr lang="de-DE" altLang="en-DE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 eaLnBrk="1" hangingPunct="1">
              <a:spcAft>
                <a:spcPts val="600"/>
              </a:spcAft>
            </a:pPr>
            <a:endParaRPr lang="de-DE" altLang="en-DE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grain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size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distribution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of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unconsolidated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porous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media</a:t>
            </a:r>
            <a:endParaRPr lang="de-DE" altLang="en-DE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endParaRPr lang="de-DE" altLang="en-DE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subterranean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water</a:t>
            </a:r>
            <a:endParaRPr lang="de-DE" altLang="en-DE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endParaRPr lang="de-DE" altLang="en-DE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292100" eaLnBrk="1" hangingPunct="1">
              <a:spcAft>
                <a:spcPts val="600"/>
              </a:spcAft>
              <a:buClrTx/>
              <a:buFontTx/>
              <a:buNone/>
            </a:pPr>
            <a:r>
              <a:rPr lang="de-DE" altLang="en-DE" sz="1400" dirty="0" err="1">
                <a:solidFill>
                  <a:srgbClr val="FF0000"/>
                </a:solidFill>
                <a:latin typeface="Verdana" panose="020B0604030504040204" pitchFamily="34" charset="0"/>
              </a:rPr>
              <a:t>questions</a:t>
            </a:r>
            <a:r>
              <a:rPr lang="de-DE" altLang="en-DE" sz="1400" dirty="0">
                <a:solidFill>
                  <a:srgbClr val="FF0000"/>
                </a:solidFill>
                <a:latin typeface="Verdana" panose="020B0604030504040204" pitchFamily="34" charset="0"/>
              </a:rPr>
              <a:t>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>
            <a:extLst>
              <a:ext uri="{FF2B5EF4-FFF2-40B4-BE49-F238E27FC236}">
                <a16:creationId xmlns:a16="http://schemas.microsoft.com/office/drawing/2014/main" id="{529E73E5-AC4C-4B20-8D7E-D34B5E005D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2575" y="1362075"/>
            <a:ext cx="1081088" cy="9366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2" name="Text Box 2">
            <a:extLst>
              <a:ext uri="{FF2B5EF4-FFF2-40B4-BE49-F238E27FC236}">
                <a16:creationId xmlns:a16="http://schemas.microsoft.com/office/drawing/2014/main" id="{8CA7C25C-E4FD-4BB0-ABD1-EFB5FAE115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200" y="1244600"/>
            <a:ext cx="6392863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de-DE" altLang="en-DE" sz="1800" dirty="0" err="1">
                <a:solidFill>
                  <a:srgbClr val="0B2A51"/>
                </a:solidFill>
                <a:latin typeface="Verdana" panose="020B0604030504040204" pitchFamily="34" charset="0"/>
              </a:rPr>
              <a:t>Unconfined</a:t>
            </a:r>
            <a:r>
              <a:rPr lang="de-DE" altLang="en-DE" sz="1800" dirty="0">
                <a:solidFill>
                  <a:srgbClr val="0B2A51"/>
                </a:solidFill>
                <a:latin typeface="Verdana" panose="020B0604030504040204" pitchFamily="34" charset="0"/>
              </a:rPr>
              <a:t> Aquifer/</a:t>
            </a:r>
            <a:r>
              <a:rPr lang="de-DE" altLang="en-DE" sz="1800" dirty="0" err="1">
                <a:solidFill>
                  <a:srgbClr val="0B2A51"/>
                </a:solidFill>
                <a:latin typeface="Verdana" panose="020B0604030504040204" pitchFamily="34" charset="0"/>
              </a:rPr>
              <a:t>Groundwater</a:t>
            </a:r>
            <a:endParaRPr lang="de-DE" altLang="en-DE" sz="1800" dirty="0">
              <a:solidFill>
                <a:srgbClr val="0B2A51"/>
              </a:solidFill>
              <a:latin typeface="Verdana" panose="020B0604030504040204" pitchFamily="34" charset="0"/>
            </a:endParaRPr>
          </a:p>
        </p:txBody>
      </p:sp>
      <p:sp>
        <p:nvSpPr>
          <p:cNvPr id="15363" name="Text Box 3">
            <a:extLst>
              <a:ext uri="{FF2B5EF4-FFF2-40B4-BE49-F238E27FC236}">
                <a16:creationId xmlns:a16="http://schemas.microsoft.com/office/drawing/2014/main" id="{32F49719-34A1-46E4-AAEB-4BAC2B6DCF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688" y="4869160"/>
            <a:ext cx="7864475" cy="1571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90513" indent="-290513"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Groundwater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or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an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aquifer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termed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u="sng" dirty="0" err="1">
                <a:solidFill>
                  <a:srgbClr val="000000"/>
                </a:solidFill>
                <a:latin typeface="Verdana" panose="020B0604030504040204" pitchFamily="34" charset="0"/>
              </a:rPr>
              <a:t>unconfined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u="sng" dirty="0">
                <a:solidFill>
                  <a:srgbClr val="000000"/>
                </a:solidFill>
                <a:latin typeface="Verdana" panose="020B0604030504040204" pitchFamily="34" charset="0"/>
              </a:rPr>
              <a:t>(</a:t>
            </a:r>
            <a:r>
              <a:rPr lang="de-DE" altLang="en-DE" sz="1400" u="sng" dirty="0" err="1">
                <a:solidFill>
                  <a:srgbClr val="000000"/>
                </a:solidFill>
                <a:latin typeface="Verdana" panose="020B0604030504040204" pitchFamily="34" charset="0"/>
              </a:rPr>
              <a:t>phreatic</a:t>
            </a:r>
            <a:r>
              <a:rPr lang="de-DE" altLang="en-DE" sz="1400" u="sng" dirty="0">
                <a:solidFill>
                  <a:srgbClr val="000000"/>
                </a:solidFill>
                <a:latin typeface="Verdana" panose="020B0604030504040204" pitchFamily="34" charset="0"/>
              </a:rPr>
              <a:t>)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,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if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groundwater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does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not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extend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up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to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aquifer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top.</a:t>
            </a:r>
          </a:p>
          <a:p>
            <a:pPr eaLnBrk="1" hangingPunct="1">
              <a:spcAft>
                <a:spcPts val="0"/>
              </a:spcAft>
              <a:buFont typeface="Verdana" panose="020B0604030504040204" pitchFamily="34" charset="0"/>
              <a:buChar char="•"/>
            </a:pPr>
            <a:endParaRPr lang="de-DE" altLang="en-DE" sz="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The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position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of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groundwater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table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therefore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changed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during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water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injection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or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extraction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(“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free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“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groundwater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table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). </a:t>
            </a:r>
          </a:p>
          <a:p>
            <a:pPr marL="0" eaLnBrk="1" hangingPunct="1">
              <a:spcAft>
                <a:spcPts val="0"/>
              </a:spcAft>
              <a:buFont typeface="Verdana" panose="020B0604030504040204" pitchFamily="34" charset="0"/>
              <a:buChar char="•"/>
            </a:pPr>
            <a:endParaRPr lang="de-DE" altLang="en-DE" sz="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Water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in a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borehole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rises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up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to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groundwater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table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</a:p>
        </p:txBody>
      </p:sp>
      <p:sp>
        <p:nvSpPr>
          <p:cNvPr id="15364" name="Rectangle 4">
            <a:extLst>
              <a:ext uri="{FF2B5EF4-FFF2-40B4-BE49-F238E27FC236}">
                <a16:creationId xmlns:a16="http://schemas.microsoft.com/office/drawing/2014/main" id="{6164E0E0-C412-459D-A525-671B6B137F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4500" y="2051050"/>
            <a:ext cx="5500688" cy="2500313"/>
          </a:xfrm>
          <a:prstGeom prst="rect">
            <a:avLst/>
          </a:prstGeom>
          <a:solidFill>
            <a:srgbClr val="CC6600">
              <a:alpha val="39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5" name="Rectangle 5">
            <a:extLst>
              <a:ext uri="{FF2B5EF4-FFF2-40B4-BE49-F238E27FC236}">
                <a16:creationId xmlns:a16="http://schemas.microsoft.com/office/drawing/2014/main" id="{8DC696FF-FCFE-4230-A2BB-750A816CD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4500" y="3051175"/>
            <a:ext cx="5500688" cy="1500188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6" name="Text Box 6">
            <a:extLst>
              <a:ext uri="{FF2B5EF4-FFF2-40B4-BE49-F238E27FC236}">
                <a16:creationId xmlns:a16="http://schemas.microsoft.com/office/drawing/2014/main" id="{7C6E9544-9231-4D8E-9F19-E442387C2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5188" y="1908175"/>
            <a:ext cx="1357312" cy="27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>
              <a:spcAft>
                <a:spcPts val="600"/>
              </a:spcAft>
              <a:buClrTx/>
              <a:buFontTx/>
              <a:buNone/>
            </a:pPr>
            <a:r>
              <a:rPr lang="de-DE" altLang="en-DE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aquifer</a:t>
            </a:r>
            <a:r>
              <a:rPr lang="de-DE" altLang="en-DE" sz="1200" dirty="0">
                <a:solidFill>
                  <a:srgbClr val="000000"/>
                </a:solidFill>
                <a:latin typeface="Verdana" panose="020B0604030504040204" pitchFamily="34" charset="0"/>
              </a:rPr>
              <a:t> top</a:t>
            </a:r>
          </a:p>
        </p:txBody>
      </p:sp>
      <p:sp>
        <p:nvSpPr>
          <p:cNvPr id="15367" name="Text Box 7">
            <a:extLst>
              <a:ext uri="{FF2B5EF4-FFF2-40B4-BE49-F238E27FC236}">
                <a16:creationId xmlns:a16="http://schemas.microsoft.com/office/drawing/2014/main" id="{79EACA7A-129F-40BB-B0EA-1154C2B59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9788" y="2809875"/>
            <a:ext cx="1525587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>
              <a:spcAft>
                <a:spcPts val="600"/>
              </a:spcAft>
              <a:buClrTx/>
              <a:buFontTx/>
              <a:buNone/>
            </a:pPr>
            <a:r>
              <a:rPr lang="de-DE" altLang="en-DE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groundwater</a:t>
            </a:r>
            <a:r>
              <a:rPr lang="de-DE" altLang="en-DE" sz="12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table</a:t>
            </a:r>
            <a:endParaRPr lang="de-DE" altLang="en-DE" sz="12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15368" name="Text Box 8">
            <a:extLst>
              <a:ext uri="{FF2B5EF4-FFF2-40B4-BE49-F238E27FC236}">
                <a16:creationId xmlns:a16="http://schemas.microsoft.com/office/drawing/2014/main" id="{2853ED10-8936-4B57-B9BF-8EDCA22616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3750" y="4232275"/>
            <a:ext cx="1571625" cy="27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>
              <a:spcAft>
                <a:spcPts val="600"/>
              </a:spcAft>
              <a:buClrTx/>
              <a:buFontTx/>
              <a:buNone/>
            </a:pPr>
            <a:r>
              <a:rPr lang="de-DE" altLang="en-DE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aquifer</a:t>
            </a:r>
            <a:r>
              <a:rPr lang="de-DE" altLang="en-DE" sz="12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bottom</a:t>
            </a:r>
            <a:endParaRPr lang="de-DE" altLang="en-DE" sz="12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15369" name="Rectangle 9">
            <a:extLst>
              <a:ext uri="{FF2B5EF4-FFF2-40B4-BE49-F238E27FC236}">
                <a16:creationId xmlns:a16="http://schemas.microsoft.com/office/drawing/2014/main" id="{EEAF61FF-12C6-4BDC-AE83-5F13E95AF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4500" y="4391025"/>
            <a:ext cx="5500688" cy="374650"/>
          </a:xfrm>
          <a:prstGeom prst="rect">
            <a:avLst/>
          </a:prstGeom>
          <a:solidFill>
            <a:srgbClr val="CC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0" name="AutoShape 10">
            <a:extLst>
              <a:ext uri="{FF2B5EF4-FFF2-40B4-BE49-F238E27FC236}">
                <a16:creationId xmlns:a16="http://schemas.microsoft.com/office/drawing/2014/main" id="{0F073F6A-CE5C-44C2-BD85-D5E78E180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9488" y="3765550"/>
            <a:ext cx="488950" cy="242888"/>
          </a:xfrm>
          <a:prstGeom prst="rightArrow">
            <a:avLst>
              <a:gd name="adj1" fmla="val 50000"/>
              <a:gd name="adj2" fmla="val 49861"/>
            </a:avLst>
          </a:prstGeom>
          <a:solidFill>
            <a:srgbClr val="00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1" name="AutoShape 11">
            <a:extLst>
              <a:ext uri="{FF2B5EF4-FFF2-40B4-BE49-F238E27FC236}">
                <a16:creationId xmlns:a16="http://schemas.microsoft.com/office/drawing/2014/main" id="{86A88794-E1FC-4C1F-BA39-7C0F92DAE369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402138" y="3767138"/>
            <a:ext cx="488950" cy="242887"/>
          </a:xfrm>
          <a:prstGeom prst="rightArrow">
            <a:avLst>
              <a:gd name="adj1" fmla="val 50000"/>
              <a:gd name="adj2" fmla="val 49861"/>
            </a:avLst>
          </a:prstGeom>
          <a:solidFill>
            <a:srgbClr val="00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2" name="Rectangle 12">
            <a:extLst>
              <a:ext uri="{FF2B5EF4-FFF2-40B4-BE49-F238E27FC236}">
                <a16:creationId xmlns:a16="http://schemas.microsoft.com/office/drawing/2014/main" id="{42C37287-2754-4EFA-B4D4-5FDC3915F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3375" y="1833563"/>
            <a:ext cx="142875" cy="2428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3" name="Rectangle 13">
            <a:extLst>
              <a:ext uri="{FF2B5EF4-FFF2-40B4-BE49-F238E27FC236}">
                <a16:creationId xmlns:a16="http://schemas.microsoft.com/office/drawing/2014/main" id="{1298EA41-B22C-4F5B-9D27-B19594DCB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8138" y="3046413"/>
            <a:ext cx="142875" cy="1223962"/>
          </a:xfrm>
          <a:prstGeom prst="rect">
            <a:avLst/>
          </a:prstGeom>
          <a:solidFill>
            <a:srgbClr val="00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374" name="Group 14">
            <a:extLst>
              <a:ext uri="{FF2B5EF4-FFF2-40B4-BE49-F238E27FC236}">
                <a16:creationId xmlns:a16="http://schemas.microsoft.com/office/drawing/2014/main" id="{31BC6986-DBB6-4C58-B7B0-5B1A995E07BD}"/>
              </a:ext>
            </a:extLst>
          </p:cNvPr>
          <p:cNvGrpSpPr>
            <a:grpSpLocks/>
          </p:cNvGrpSpPr>
          <p:nvPr/>
        </p:nvGrpSpPr>
        <p:grpSpPr bwMode="auto">
          <a:xfrm>
            <a:off x="4071938" y="1778000"/>
            <a:ext cx="284162" cy="2486025"/>
            <a:chOff x="2565" y="1120"/>
            <a:chExt cx="179" cy="1566"/>
          </a:xfrm>
        </p:grpSpPr>
        <p:sp>
          <p:nvSpPr>
            <p:cNvPr id="15375" name="Rectangle 15">
              <a:extLst>
                <a:ext uri="{FF2B5EF4-FFF2-40B4-BE49-F238E27FC236}">
                  <a16:creationId xmlns:a16="http://schemas.microsoft.com/office/drawing/2014/main" id="{84E1DC05-D604-408D-8CDF-48EE6159BA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0" y="1157"/>
              <a:ext cx="89" cy="1529"/>
            </a:xfrm>
            <a:prstGeom prst="rect">
              <a:avLst/>
            </a:prstGeom>
            <a:noFill/>
            <a:ln w="1260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6" name="Rectangle 16">
              <a:extLst>
                <a:ext uri="{FF2B5EF4-FFF2-40B4-BE49-F238E27FC236}">
                  <a16:creationId xmlns:a16="http://schemas.microsoft.com/office/drawing/2014/main" id="{B1EDB9DE-54C9-4023-BFBB-E0BEFD0A4C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5" y="1120"/>
              <a:ext cx="179" cy="4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7" name="Line 17">
              <a:extLst>
                <a:ext uri="{FF2B5EF4-FFF2-40B4-BE49-F238E27FC236}">
                  <a16:creationId xmlns:a16="http://schemas.microsoft.com/office/drawing/2014/main" id="{816DFE8A-543A-46F8-8518-4FBD880060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56" y="2187"/>
              <a:ext cx="2" cy="44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78" name="Line 18">
              <a:extLst>
                <a:ext uri="{FF2B5EF4-FFF2-40B4-BE49-F238E27FC236}">
                  <a16:creationId xmlns:a16="http://schemas.microsoft.com/office/drawing/2014/main" id="{4D415CEB-CB1D-4CBC-BE93-04146A1730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32" y="2183"/>
              <a:ext cx="2" cy="8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79" name="Line 19">
              <a:extLst>
                <a:ext uri="{FF2B5EF4-FFF2-40B4-BE49-F238E27FC236}">
                  <a16:creationId xmlns:a16="http://schemas.microsoft.com/office/drawing/2014/main" id="{4CACAFA6-E525-4DAF-9B40-37641A3190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78" y="2187"/>
              <a:ext cx="2" cy="8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0" name="Line 20">
              <a:extLst>
                <a:ext uri="{FF2B5EF4-FFF2-40B4-BE49-F238E27FC236}">
                  <a16:creationId xmlns:a16="http://schemas.microsoft.com/office/drawing/2014/main" id="{827FB142-21E5-402B-8ADF-D7EE0A253F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53" y="2469"/>
              <a:ext cx="2" cy="8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1" name="Line 21">
              <a:extLst>
                <a:ext uri="{FF2B5EF4-FFF2-40B4-BE49-F238E27FC236}">
                  <a16:creationId xmlns:a16="http://schemas.microsoft.com/office/drawing/2014/main" id="{94665280-BA9F-4AC2-B20A-26784F944F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53" y="2361"/>
              <a:ext cx="2" cy="8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2" name="Line 22">
              <a:extLst>
                <a:ext uri="{FF2B5EF4-FFF2-40B4-BE49-F238E27FC236}">
                  <a16:creationId xmlns:a16="http://schemas.microsoft.com/office/drawing/2014/main" id="{74A3C0E5-9CE0-40AC-8D63-BC0824DDE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29" y="2414"/>
              <a:ext cx="2" cy="8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3" name="Line 23">
              <a:extLst>
                <a:ext uri="{FF2B5EF4-FFF2-40B4-BE49-F238E27FC236}">
                  <a16:creationId xmlns:a16="http://schemas.microsoft.com/office/drawing/2014/main" id="{EDCE6B79-694A-423C-9785-7530300EAD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74" y="2418"/>
              <a:ext cx="2" cy="8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4" name="Line 24">
              <a:extLst>
                <a:ext uri="{FF2B5EF4-FFF2-40B4-BE49-F238E27FC236}">
                  <a16:creationId xmlns:a16="http://schemas.microsoft.com/office/drawing/2014/main" id="{10E975FA-FD02-46DF-902A-693DFC3C28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57" y="2250"/>
              <a:ext cx="2" cy="8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5" name="Line 25">
              <a:extLst>
                <a:ext uri="{FF2B5EF4-FFF2-40B4-BE49-F238E27FC236}">
                  <a16:creationId xmlns:a16="http://schemas.microsoft.com/office/drawing/2014/main" id="{E75A4F85-44C0-4AF8-8955-BBBDB6E9D2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33" y="2300"/>
              <a:ext cx="2" cy="8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6" name="Line 26">
              <a:extLst>
                <a:ext uri="{FF2B5EF4-FFF2-40B4-BE49-F238E27FC236}">
                  <a16:creationId xmlns:a16="http://schemas.microsoft.com/office/drawing/2014/main" id="{191359E6-02E9-4A46-9F02-A2F3BC515E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78" y="2304"/>
              <a:ext cx="2" cy="8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7" name="Line 27">
              <a:extLst>
                <a:ext uri="{FF2B5EF4-FFF2-40B4-BE49-F238E27FC236}">
                  <a16:creationId xmlns:a16="http://schemas.microsoft.com/office/drawing/2014/main" id="{EAD048E5-8C27-4730-BDCF-A1D0111B00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56" y="2571"/>
              <a:ext cx="2" cy="8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8" name="Line 28">
              <a:extLst>
                <a:ext uri="{FF2B5EF4-FFF2-40B4-BE49-F238E27FC236}">
                  <a16:creationId xmlns:a16="http://schemas.microsoft.com/office/drawing/2014/main" id="{DFC41836-A2D4-4D8F-8473-ED442B407E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32" y="2516"/>
              <a:ext cx="2" cy="8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9" name="Line 29">
              <a:extLst>
                <a:ext uri="{FF2B5EF4-FFF2-40B4-BE49-F238E27FC236}">
                  <a16:creationId xmlns:a16="http://schemas.microsoft.com/office/drawing/2014/main" id="{5F0E9F36-DEF4-4961-BA82-E41754DA5A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78" y="2520"/>
              <a:ext cx="2" cy="8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90" name="Line 30">
              <a:extLst>
                <a:ext uri="{FF2B5EF4-FFF2-40B4-BE49-F238E27FC236}">
                  <a16:creationId xmlns:a16="http://schemas.microsoft.com/office/drawing/2014/main" id="{73587837-486C-417F-A5DB-AEDB836BA1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78" y="2627"/>
              <a:ext cx="2" cy="44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91" name="Line 31">
              <a:extLst>
                <a:ext uri="{FF2B5EF4-FFF2-40B4-BE49-F238E27FC236}">
                  <a16:creationId xmlns:a16="http://schemas.microsoft.com/office/drawing/2014/main" id="{69EFBA67-6814-40F9-A92F-D60D5FAC12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33" y="2621"/>
              <a:ext cx="2" cy="44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 additive="repl">
                                        <p:cTn id="13" dur="500"/>
                                        <p:tgtEl>
                                          <p:spTgt spid="15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 additive="repl">
                                        <p:cTn id="16" dur="5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0" dur="2000"/>
                                        <p:tgtEl>
                                          <p:spTgt spid="15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B31A9CC0-0B29-4428-93E4-CA957BD56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2575" y="1362075"/>
            <a:ext cx="1081088" cy="9366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86" name="Text Box 2">
            <a:extLst>
              <a:ext uri="{FF2B5EF4-FFF2-40B4-BE49-F238E27FC236}">
                <a16:creationId xmlns:a16="http://schemas.microsoft.com/office/drawing/2014/main" id="{C457DF3D-3E0B-4955-A920-CE65794D86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200" y="1244600"/>
            <a:ext cx="4543425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de-DE" altLang="en-DE" sz="1800" dirty="0" err="1">
                <a:solidFill>
                  <a:srgbClr val="0B2A51"/>
                </a:solidFill>
                <a:latin typeface="Verdana" panose="020B0604030504040204" pitchFamily="34" charset="0"/>
              </a:rPr>
              <a:t>Confined</a:t>
            </a:r>
            <a:r>
              <a:rPr lang="de-DE" altLang="en-DE" sz="1800" dirty="0">
                <a:solidFill>
                  <a:srgbClr val="0B2A51"/>
                </a:solidFill>
                <a:latin typeface="Verdana" panose="020B0604030504040204" pitchFamily="34" charset="0"/>
              </a:rPr>
              <a:t> Aquifers/</a:t>
            </a:r>
            <a:r>
              <a:rPr lang="de-DE" altLang="en-DE" sz="1800" dirty="0" err="1">
                <a:solidFill>
                  <a:srgbClr val="0B2A51"/>
                </a:solidFill>
                <a:latin typeface="Verdana" panose="020B0604030504040204" pitchFamily="34" charset="0"/>
              </a:rPr>
              <a:t>Groundwater</a:t>
            </a:r>
            <a:endParaRPr lang="de-DE" altLang="en-DE" sz="1800" dirty="0">
              <a:solidFill>
                <a:srgbClr val="0B2A51"/>
              </a:solidFill>
              <a:latin typeface="Verdana" panose="020B0604030504040204" pitchFamily="34" charset="0"/>
            </a:endParaRP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BF8B2C4E-7DA7-4A0A-ABDC-01A97E8979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688" y="1868488"/>
            <a:ext cx="6786562" cy="1714500"/>
          </a:xfrm>
          <a:prstGeom prst="rect">
            <a:avLst/>
          </a:prstGeom>
          <a:solidFill>
            <a:srgbClr val="CC6600">
              <a:alpha val="39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88" name="Rectangle 4">
            <a:extLst>
              <a:ext uri="{FF2B5EF4-FFF2-40B4-BE49-F238E27FC236}">
                <a16:creationId xmlns:a16="http://schemas.microsoft.com/office/drawing/2014/main" id="{2A2F492F-A397-4C58-9265-7611CC0DC9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5938" y="2297113"/>
            <a:ext cx="285750" cy="214312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89" name="Text Box 5">
            <a:extLst>
              <a:ext uri="{FF2B5EF4-FFF2-40B4-BE49-F238E27FC236}">
                <a16:creationId xmlns:a16="http://schemas.microsoft.com/office/drawing/2014/main" id="{D09C6822-BD49-4DC7-BC0C-982D1DECC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0125" y="3954463"/>
            <a:ext cx="7964488" cy="2556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90513" indent="-290513"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Groundwater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or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an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aquifer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termed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u="sng" dirty="0" err="1">
                <a:solidFill>
                  <a:srgbClr val="000000"/>
                </a:solidFill>
                <a:latin typeface="Verdana" panose="020B0604030504040204" pitchFamily="34" charset="0"/>
              </a:rPr>
              <a:t>confined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,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if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aquifer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contains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groundwater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throughout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its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entire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thickness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</a:p>
          <a:p>
            <a:pPr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The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pore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space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remains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completely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water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filled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during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water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injection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or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(moderate)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extraction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. </a:t>
            </a:r>
          </a:p>
          <a:p>
            <a:pPr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This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requires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a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low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permeable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cover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layer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. In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addition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,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groundwater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recharge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area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must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be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located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at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higher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altitude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than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aquifer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top.</a:t>
            </a:r>
          </a:p>
          <a:p>
            <a:pPr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The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elevation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of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groundwater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table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in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recharge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area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defines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position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of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confined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aquifer‘s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u="sng" dirty="0" err="1">
                <a:solidFill>
                  <a:srgbClr val="000000"/>
                </a:solidFill>
                <a:latin typeface="Verdana" panose="020B0604030504040204" pitchFamily="34" charset="0"/>
              </a:rPr>
              <a:t>pressure</a:t>
            </a:r>
            <a:r>
              <a:rPr lang="de-DE" altLang="en-DE" sz="1400" u="sng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u="sng" dirty="0" err="1">
                <a:solidFill>
                  <a:srgbClr val="000000"/>
                </a:solidFill>
                <a:latin typeface="Verdana" panose="020B0604030504040204" pitchFamily="34" charset="0"/>
              </a:rPr>
              <a:t>line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. </a:t>
            </a:r>
          </a:p>
          <a:p>
            <a:pPr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Water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in a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borehole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rises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up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to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pressure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line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(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neglecting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friction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losses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), i.e.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higher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than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elevation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of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aquifer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top.</a:t>
            </a:r>
          </a:p>
        </p:txBody>
      </p:sp>
      <p:sp>
        <p:nvSpPr>
          <p:cNvPr id="16390" name="Rectangle 6">
            <a:extLst>
              <a:ext uri="{FF2B5EF4-FFF2-40B4-BE49-F238E27FC236}">
                <a16:creationId xmlns:a16="http://schemas.microsoft.com/office/drawing/2014/main" id="{4AEC3505-8AB0-41DC-803C-D6715A6A4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688" y="2511425"/>
            <a:ext cx="6786562" cy="1071563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1" name="Text Box 7">
            <a:extLst>
              <a:ext uri="{FF2B5EF4-FFF2-40B4-BE49-F238E27FC236}">
                <a16:creationId xmlns:a16="http://schemas.microsoft.com/office/drawing/2014/main" id="{B6EF456F-268B-4B20-8918-4562E2600D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8575" y="1703388"/>
            <a:ext cx="1652588" cy="27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>
              <a:spcAft>
                <a:spcPts val="600"/>
              </a:spcAft>
              <a:buClrTx/>
              <a:buFontTx/>
              <a:buNone/>
            </a:pPr>
            <a:r>
              <a:rPr lang="de-DE" altLang="en-DE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ground</a:t>
            </a:r>
            <a:r>
              <a:rPr lang="de-DE" altLang="en-DE" sz="12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surface</a:t>
            </a:r>
            <a:endParaRPr lang="de-DE" altLang="en-DE" sz="12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16392" name="Rectangle 8">
            <a:extLst>
              <a:ext uri="{FF2B5EF4-FFF2-40B4-BE49-F238E27FC236}">
                <a16:creationId xmlns:a16="http://schemas.microsoft.com/office/drawing/2014/main" id="{B6C2957E-8B67-4904-8CCD-0F9FBF715D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688" y="3422650"/>
            <a:ext cx="6786562" cy="374650"/>
          </a:xfrm>
          <a:prstGeom prst="rect">
            <a:avLst/>
          </a:prstGeom>
          <a:solidFill>
            <a:srgbClr val="CC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3" name="AutoShape 9">
            <a:extLst>
              <a:ext uri="{FF2B5EF4-FFF2-40B4-BE49-F238E27FC236}">
                <a16:creationId xmlns:a16="http://schemas.microsoft.com/office/drawing/2014/main" id="{48C0A03C-84EE-408B-912B-FF6CE1F971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550" y="2898775"/>
            <a:ext cx="488950" cy="242888"/>
          </a:xfrm>
          <a:prstGeom prst="rightArrow">
            <a:avLst>
              <a:gd name="adj1" fmla="val 50000"/>
              <a:gd name="adj2" fmla="val 49861"/>
            </a:avLst>
          </a:prstGeom>
          <a:solidFill>
            <a:srgbClr val="00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4" name="AutoShape 10">
            <a:extLst>
              <a:ext uri="{FF2B5EF4-FFF2-40B4-BE49-F238E27FC236}">
                <a16:creationId xmlns:a16="http://schemas.microsoft.com/office/drawing/2014/main" id="{07BD8C69-27D0-4403-BEE0-8BA5F308DB3D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902200" y="2900363"/>
            <a:ext cx="488950" cy="242887"/>
          </a:xfrm>
          <a:prstGeom prst="rightArrow">
            <a:avLst>
              <a:gd name="adj1" fmla="val 50000"/>
              <a:gd name="adj2" fmla="val 49861"/>
            </a:avLst>
          </a:prstGeom>
          <a:solidFill>
            <a:srgbClr val="00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5" name="Rectangle 11">
            <a:extLst>
              <a:ext uri="{FF2B5EF4-FFF2-40B4-BE49-F238E27FC236}">
                <a16:creationId xmlns:a16="http://schemas.microsoft.com/office/drawing/2014/main" id="{B2E1B61E-2824-45BA-9BD2-3AF50DEAD1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4563" y="2297113"/>
            <a:ext cx="5500687" cy="374650"/>
          </a:xfrm>
          <a:prstGeom prst="rect">
            <a:avLst/>
          </a:prstGeom>
          <a:solidFill>
            <a:srgbClr val="CC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6" name="Rectangle 12">
            <a:extLst>
              <a:ext uri="{FF2B5EF4-FFF2-40B4-BE49-F238E27FC236}">
                <a16:creationId xmlns:a16="http://schemas.microsoft.com/office/drawing/2014/main" id="{DB596975-9B14-4318-8E91-779ABA9B97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688" y="2082800"/>
            <a:ext cx="857250" cy="428625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7" name="Freeform 13">
            <a:extLst>
              <a:ext uri="{FF2B5EF4-FFF2-40B4-BE49-F238E27FC236}">
                <a16:creationId xmlns:a16="http://schemas.microsoft.com/office/drawing/2014/main" id="{A01E4336-B3D1-4CF4-8502-F3E29E0B5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2088" y="1873250"/>
            <a:ext cx="757237" cy="795338"/>
          </a:xfrm>
          <a:custGeom>
            <a:avLst/>
            <a:gdLst>
              <a:gd name="G0" fmla="+- 1 0 0"/>
              <a:gd name="G1" fmla="+- 1 0 0"/>
              <a:gd name="G2" fmla="+- 1 0 0"/>
              <a:gd name="G3" fmla="+- 1 0 0"/>
              <a:gd name="G4" fmla="+- 1 0 0"/>
              <a:gd name="G5" fmla="+- 1 0 0"/>
              <a:gd name="G6" fmla="+- 1 0 0"/>
              <a:gd name="G7" fmla="+- 1 0 0"/>
              <a:gd name="G8" fmla="+- 1 0 0"/>
              <a:gd name="G9" fmla="+- 1 0 0"/>
              <a:gd name="G10" fmla="+- 1 0 0"/>
              <a:gd name="G11" fmla="+- 1 0 0"/>
              <a:gd name="G12" fmla="+- 1 0 0"/>
              <a:gd name="G13" fmla="+- 1 0 0"/>
              <a:gd name="T0" fmla="*/ 757218 w 757238"/>
              <a:gd name="T1" fmla="*/ 423863 h 795338"/>
              <a:gd name="T2" fmla="*/ 652443 w 757238"/>
              <a:gd name="T3" fmla="*/ 404813 h 795338"/>
              <a:gd name="T4" fmla="*/ 547668 w 757238"/>
              <a:gd name="T5" fmla="*/ 342900 h 795338"/>
              <a:gd name="T6" fmla="*/ 409555 w 757238"/>
              <a:gd name="T7" fmla="*/ 228600 h 795338"/>
              <a:gd name="T8" fmla="*/ 304800 w 757238"/>
              <a:gd name="T9" fmla="*/ 109538 h 795338"/>
              <a:gd name="T10" fmla="*/ 219075 w 757238"/>
              <a:gd name="T11" fmla="*/ 0 h 795338"/>
              <a:gd name="T12" fmla="*/ 0 w 757238"/>
              <a:gd name="T13" fmla="*/ 0 h 795338"/>
              <a:gd name="T14" fmla="*/ 28575 w 757238"/>
              <a:gd name="T15" fmla="*/ 61913 h 795338"/>
              <a:gd name="T16" fmla="*/ 100013 w 757238"/>
              <a:gd name="T17" fmla="*/ 171450 h 795338"/>
              <a:gd name="T18" fmla="*/ 285750 w 757238"/>
              <a:gd name="T19" fmla="*/ 390525 h 795338"/>
              <a:gd name="T20" fmla="*/ 461943 w 757238"/>
              <a:gd name="T21" fmla="*/ 566738 h 795338"/>
              <a:gd name="T22" fmla="*/ 681018 w 757238"/>
              <a:gd name="T23" fmla="*/ 733425 h 795338"/>
              <a:gd name="T24" fmla="*/ 757218 w 757238"/>
              <a:gd name="T25" fmla="*/ 795338 h 795338"/>
              <a:gd name="T26" fmla="*/ 757218 w 757238"/>
              <a:gd name="T27" fmla="*/ 423863 h 795338"/>
              <a:gd name="T28" fmla="*/ 0 w 757238"/>
              <a:gd name="T29" fmla="*/ 0 h 795338"/>
              <a:gd name="T30" fmla="*/ 757238 w 757238"/>
              <a:gd name="T31" fmla="*/ 795338 h 795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T28" t="T29" r="T30" b="T31"/>
            <a:pathLst>
              <a:path w="757238" h="795338">
                <a:moveTo>
                  <a:pt x="757238" y="423863"/>
                </a:moveTo>
                <a:lnTo>
                  <a:pt x="652463" y="404813"/>
                </a:lnTo>
                <a:lnTo>
                  <a:pt x="547688" y="342900"/>
                </a:lnTo>
                <a:lnTo>
                  <a:pt x="409575" y="228600"/>
                </a:lnTo>
                <a:lnTo>
                  <a:pt x="304800" y="109538"/>
                </a:lnTo>
                <a:lnTo>
                  <a:pt x="219075" y="0"/>
                </a:lnTo>
                <a:lnTo>
                  <a:pt x="0" y="0"/>
                </a:lnTo>
                <a:lnTo>
                  <a:pt x="28575" y="61913"/>
                </a:lnTo>
                <a:lnTo>
                  <a:pt x="100013" y="171450"/>
                </a:lnTo>
                <a:lnTo>
                  <a:pt x="285750" y="390525"/>
                </a:lnTo>
                <a:lnTo>
                  <a:pt x="461963" y="566738"/>
                </a:lnTo>
                <a:lnTo>
                  <a:pt x="681038" y="733425"/>
                </a:lnTo>
                <a:lnTo>
                  <a:pt x="757238" y="795338"/>
                </a:lnTo>
                <a:lnTo>
                  <a:pt x="757238" y="423863"/>
                </a:lnTo>
                <a:close/>
              </a:path>
            </a:pathLst>
          </a:custGeom>
          <a:solidFill>
            <a:srgbClr val="CC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8" name="Rectangle 14">
            <a:extLst>
              <a:ext uri="{FF2B5EF4-FFF2-40B4-BE49-F238E27FC236}">
                <a16:creationId xmlns:a16="http://schemas.microsoft.com/office/drawing/2014/main" id="{00752019-623A-4379-B25E-4750382280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250" y="1797050"/>
            <a:ext cx="1357313" cy="20716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9" name="Rectangle 15">
            <a:extLst>
              <a:ext uri="{FF2B5EF4-FFF2-40B4-BE49-F238E27FC236}">
                <a16:creationId xmlns:a16="http://schemas.microsoft.com/office/drawing/2014/main" id="{84E7089E-0EEF-4BCA-A060-CBD11809B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4550" y="1571625"/>
            <a:ext cx="142875" cy="17097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0" name="Rectangle 16">
            <a:extLst>
              <a:ext uri="{FF2B5EF4-FFF2-40B4-BE49-F238E27FC236}">
                <a16:creationId xmlns:a16="http://schemas.microsoft.com/office/drawing/2014/main" id="{23C3C2CC-0976-4A28-886C-442491FD0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2078038"/>
            <a:ext cx="142875" cy="1206500"/>
          </a:xfrm>
          <a:prstGeom prst="rect">
            <a:avLst/>
          </a:prstGeom>
          <a:solidFill>
            <a:srgbClr val="00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6401" name="Group 17">
            <a:extLst>
              <a:ext uri="{FF2B5EF4-FFF2-40B4-BE49-F238E27FC236}">
                <a16:creationId xmlns:a16="http://schemas.microsoft.com/office/drawing/2014/main" id="{B4EC603F-BCBF-42C7-AED1-92AEF5416092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1665288"/>
            <a:ext cx="284163" cy="1617662"/>
            <a:chOff x="2880" y="1049"/>
            <a:chExt cx="179" cy="1019"/>
          </a:xfrm>
        </p:grpSpPr>
        <p:sp>
          <p:nvSpPr>
            <p:cNvPr id="16402" name="Rectangle 18">
              <a:extLst>
                <a:ext uri="{FF2B5EF4-FFF2-40B4-BE49-F238E27FC236}">
                  <a16:creationId xmlns:a16="http://schemas.microsoft.com/office/drawing/2014/main" id="{5920B76F-1B38-41F1-BAC4-E3725A48A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1073"/>
              <a:ext cx="89" cy="995"/>
            </a:xfrm>
            <a:prstGeom prst="rect">
              <a:avLst/>
            </a:prstGeom>
            <a:noFill/>
            <a:ln w="1260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03" name="Rectangle 19">
              <a:extLst>
                <a:ext uri="{FF2B5EF4-FFF2-40B4-BE49-F238E27FC236}">
                  <a16:creationId xmlns:a16="http://schemas.microsoft.com/office/drawing/2014/main" id="{9C67DEC3-3716-4707-9E82-3FE082351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049"/>
              <a:ext cx="179" cy="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04" name="Line 20">
              <a:extLst>
                <a:ext uri="{FF2B5EF4-FFF2-40B4-BE49-F238E27FC236}">
                  <a16:creationId xmlns:a16="http://schemas.microsoft.com/office/drawing/2014/main" id="{5555B342-8019-4996-BC95-D6507F3EC6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71" y="1743"/>
              <a:ext cx="2" cy="28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5" name="Line 21">
              <a:extLst>
                <a:ext uri="{FF2B5EF4-FFF2-40B4-BE49-F238E27FC236}">
                  <a16:creationId xmlns:a16="http://schemas.microsoft.com/office/drawing/2014/main" id="{474E909E-F814-4BE1-B122-22E40EA196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47" y="1741"/>
              <a:ext cx="2" cy="58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6" name="Line 22">
              <a:extLst>
                <a:ext uri="{FF2B5EF4-FFF2-40B4-BE49-F238E27FC236}">
                  <a16:creationId xmlns:a16="http://schemas.microsoft.com/office/drawing/2014/main" id="{369BA800-AC82-4B0F-88E7-E49B557369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93" y="1743"/>
              <a:ext cx="2" cy="58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7" name="Line 23">
              <a:extLst>
                <a:ext uri="{FF2B5EF4-FFF2-40B4-BE49-F238E27FC236}">
                  <a16:creationId xmlns:a16="http://schemas.microsoft.com/office/drawing/2014/main" id="{C0E7BE19-D01B-4A5C-A1C3-4AC9FA5746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68" y="1927"/>
              <a:ext cx="2" cy="58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8" name="Line 24">
              <a:extLst>
                <a:ext uri="{FF2B5EF4-FFF2-40B4-BE49-F238E27FC236}">
                  <a16:creationId xmlns:a16="http://schemas.microsoft.com/office/drawing/2014/main" id="{27975CD6-17C2-4471-9768-DCB0FCA080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68" y="1857"/>
              <a:ext cx="2" cy="58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9" name="Line 25">
              <a:extLst>
                <a:ext uri="{FF2B5EF4-FFF2-40B4-BE49-F238E27FC236}">
                  <a16:creationId xmlns:a16="http://schemas.microsoft.com/office/drawing/2014/main" id="{7EBB0015-184A-46E3-874E-0DBD1046D4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44" y="1892"/>
              <a:ext cx="2" cy="58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0" name="Line 26">
              <a:extLst>
                <a:ext uri="{FF2B5EF4-FFF2-40B4-BE49-F238E27FC236}">
                  <a16:creationId xmlns:a16="http://schemas.microsoft.com/office/drawing/2014/main" id="{509CD99A-F430-440D-8691-05D6703868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89" y="1894"/>
              <a:ext cx="2" cy="58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1" name="Line 27">
              <a:extLst>
                <a:ext uri="{FF2B5EF4-FFF2-40B4-BE49-F238E27FC236}">
                  <a16:creationId xmlns:a16="http://schemas.microsoft.com/office/drawing/2014/main" id="{9FF9DAA9-403D-47F4-8457-3E374472AB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72" y="1784"/>
              <a:ext cx="2" cy="58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2" name="Line 28">
              <a:extLst>
                <a:ext uri="{FF2B5EF4-FFF2-40B4-BE49-F238E27FC236}">
                  <a16:creationId xmlns:a16="http://schemas.microsoft.com/office/drawing/2014/main" id="{E9612EE2-B571-4F38-A571-9EF39C96AE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48" y="1817"/>
              <a:ext cx="2" cy="58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3" name="Line 29">
              <a:extLst>
                <a:ext uri="{FF2B5EF4-FFF2-40B4-BE49-F238E27FC236}">
                  <a16:creationId xmlns:a16="http://schemas.microsoft.com/office/drawing/2014/main" id="{2B895221-5C8E-4FF1-9344-5FECDA1936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93" y="1819"/>
              <a:ext cx="2" cy="58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4" name="Line 30">
              <a:extLst>
                <a:ext uri="{FF2B5EF4-FFF2-40B4-BE49-F238E27FC236}">
                  <a16:creationId xmlns:a16="http://schemas.microsoft.com/office/drawing/2014/main" id="{1955B09A-A9E3-47A9-ABED-0CFC010C0A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71" y="1993"/>
              <a:ext cx="2" cy="58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5" name="Line 31">
              <a:extLst>
                <a:ext uri="{FF2B5EF4-FFF2-40B4-BE49-F238E27FC236}">
                  <a16:creationId xmlns:a16="http://schemas.microsoft.com/office/drawing/2014/main" id="{945A038D-7323-4FBA-8D4D-6BADFC835B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47" y="1958"/>
              <a:ext cx="2" cy="58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6" name="Line 32">
              <a:extLst>
                <a:ext uri="{FF2B5EF4-FFF2-40B4-BE49-F238E27FC236}">
                  <a16:creationId xmlns:a16="http://schemas.microsoft.com/office/drawing/2014/main" id="{BA528EB7-74A0-4751-B73F-E65E1E3F0A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93" y="1960"/>
              <a:ext cx="2" cy="58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7" name="Line 33">
              <a:extLst>
                <a:ext uri="{FF2B5EF4-FFF2-40B4-BE49-F238E27FC236}">
                  <a16:creationId xmlns:a16="http://schemas.microsoft.com/office/drawing/2014/main" id="{6E7F407B-B149-4DB8-B68A-499376E775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93" y="2030"/>
              <a:ext cx="2" cy="28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8" name="Line 34">
              <a:extLst>
                <a:ext uri="{FF2B5EF4-FFF2-40B4-BE49-F238E27FC236}">
                  <a16:creationId xmlns:a16="http://schemas.microsoft.com/office/drawing/2014/main" id="{2FAE911F-C9E9-423F-8EDB-4288B33827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48" y="2026"/>
              <a:ext cx="2" cy="28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419" name="Line 35">
            <a:extLst>
              <a:ext uri="{FF2B5EF4-FFF2-40B4-BE49-F238E27FC236}">
                <a16:creationId xmlns:a16="http://schemas.microsoft.com/office/drawing/2014/main" id="{1F33D62E-8871-4B5A-8928-4CD0379E32D0}"/>
              </a:ext>
            </a:extLst>
          </p:cNvPr>
          <p:cNvSpPr>
            <a:spLocks noChangeShapeType="1"/>
          </p:cNvSpPr>
          <p:nvPr/>
        </p:nvSpPr>
        <p:spPr bwMode="auto">
          <a:xfrm>
            <a:off x="1574800" y="2082800"/>
            <a:ext cx="3081338" cy="1588"/>
          </a:xfrm>
          <a:prstGeom prst="line">
            <a:avLst/>
          </a:prstGeom>
          <a:noFill/>
          <a:ln w="12600" cap="flat">
            <a:solidFill>
              <a:srgbClr val="0066FF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20" name="Rectangle 36">
            <a:extLst>
              <a:ext uri="{FF2B5EF4-FFF2-40B4-BE49-F238E27FC236}">
                <a16:creationId xmlns:a16="http://schemas.microsoft.com/office/drawing/2014/main" id="{7CE809DE-460B-4BA9-82C4-814A00A68F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3425" y="1658938"/>
            <a:ext cx="285750" cy="841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21" name="Text Box 37">
            <a:extLst>
              <a:ext uri="{FF2B5EF4-FFF2-40B4-BE49-F238E27FC236}">
                <a16:creationId xmlns:a16="http://schemas.microsoft.com/office/drawing/2014/main" id="{E3A5E4FC-78CC-456E-97AB-6590EDD1DC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0175" y="1836738"/>
            <a:ext cx="1473200" cy="27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>
              <a:spcAft>
                <a:spcPts val="600"/>
              </a:spcAft>
              <a:buClrTx/>
              <a:buFontTx/>
              <a:buNone/>
            </a:pPr>
            <a:r>
              <a:rPr lang="de-DE" altLang="en-DE" sz="1200" dirty="0" err="1">
                <a:solidFill>
                  <a:srgbClr val="0066FF"/>
                </a:solidFill>
                <a:latin typeface="Verdana" panose="020B0604030504040204" pitchFamily="34" charset="0"/>
              </a:rPr>
              <a:t>pressure</a:t>
            </a:r>
            <a:r>
              <a:rPr lang="de-DE" altLang="en-DE" sz="1200" dirty="0">
                <a:solidFill>
                  <a:srgbClr val="0066FF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200" dirty="0" err="1">
                <a:solidFill>
                  <a:srgbClr val="0066FF"/>
                </a:solidFill>
                <a:latin typeface="Verdana" panose="020B0604030504040204" pitchFamily="34" charset="0"/>
              </a:rPr>
              <a:t>line</a:t>
            </a:r>
            <a:endParaRPr lang="de-DE" altLang="en-DE" sz="1200" dirty="0">
              <a:solidFill>
                <a:srgbClr val="0066FF"/>
              </a:solidFill>
              <a:latin typeface="Verdana" panose="020B0604030504040204" pitchFamily="34" charset="0"/>
            </a:endParaRPr>
          </a:p>
        </p:txBody>
      </p:sp>
      <p:sp>
        <p:nvSpPr>
          <p:cNvPr id="16422" name="Text Box 38">
            <a:extLst>
              <a:ext uri="{FF2B5EF4-FFF2-40B4-BE49-F238E27FC236}">
                <a16:creationId xmlns:a16="http://schemas.microsoft.com/office/drawing/2014/main" id="{C9A69873-C9A9-4E95-80DF-9A83E6E16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3813" y="2500313"/>
            <a:ext cx="1357312" cy="27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>
              <a:spcAft>
                <a:spcPts val="600"/>
              </a:spcAft>
              <a:buClrTx/>
              <a:buFontTx/>
              <a:buNone/>
            </a:pPr>
            <a:r>
              <a:rPr lang="de-DE" altLang="en-DE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aquifer</a:t>
            </a:r>
            <a:r>
              <a:rPr lang="de-DE" altLang="en-DE" sz="1200" dirty="0">
                <a:solidFill>
                  <a:srgbClr val="000000"/>
                </a:solidFill>
                <a:latin typeface="Verdana" panose="020B0604030504040204" pitchFamily="34" charset="0"/>
              </a:rPr>
              <a:t> top</a:t>
            </a:r>
          </a:p>
        </p:txBody>
      </p:sp>
      <p:sp>
        <p:nvSpPr>
          <p:cNvPr id="16423" name="Text Box 39">
            <a:extLst>
              <a:ext uri="{FF2B5EF4-FFF2-40B4-BE49-F238E27FC236}">
                <a16:creationId xmlns:a16="http://schemas.microsoft.com/office/drawing/2014/main" id="{ACF1921E-2276-4E1C-BC66-AF0B83D6A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8575" y="3267075"/>
            <a:ext cx="1571625" cy="27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>
              <a:spcAft>
                <a:spcPts val="600"/>
              </a:spcAft>
              <a:buClrTx/>
              <a:buFontTx/>
              <a:buNone/>
            </a:pPr>
            <a:r>
              <a:rPr lang="de-DE" altLang="en-DE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aquifer</a:t>
            </a:r>
            <a:r>
              <a:rPr lang="de-DE" altLang="en-DE" sz="12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bottom</a:t>
            </a:r>
            <a:endParaRPr lang="de-DE" altLang="en-DE" sz="12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 additive="repl">
                                        <p:cTn id="13" dur="500"/>
                                        <p:tgtEl>
                                          <p:spTgt spid="16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 additive="repl">
                                        <p:cTn id="16" dur="500"/>
                                        <p:tgtEl>
                                          <p:spTgt spid="16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20" dur="2000"/>
                                        <p:tgtEl>
                                          <p:spTgt spid="16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2000"/>
                                        <p:tgtEl>
                                          <p:spTgt spid="16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0-#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/>
                                        <p:tgtEl>
                                          <p:spTgt spid="16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 additive="repl"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61CCD4CC-FFF0-4C4D-BEBE-CB6CC0D019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125" y="1985963"/>
            <a:ext cx="6786563" cy="1714500"/>
          </a:xfrm>
          <a:prstGeom prst="rect">
            <a:avLst/>
          </a:prstGeom>
          <a:solidFill>
            <a:srgbClr val="CC6600">
              <a:alpha val="39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8791816C-0E4D-4EEC-BF8F-C8BDA299DE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7375" y="2424113"/>
            <a:ext cx="285750" cy="214312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CB57F711-D5DF-4A85-9A2E-54F59652BE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125" y="2638425"/>
            <a:ext cx="6786563" cy="1071563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2" name="Rectangle 4">
            <a:extLst>
              <a:ext uri="{FF2B5EF4-FFF2-40B4-BE49-F238E27FC236}">
                <a16:creationId xmlns:a16="http://schemas.microsoft.com/office/drawing/2014/main" id="{03CDBF3F-6A99-4378-BB50-04E7CB979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125" y="3549650"/>
            <a:ext cx="6786563" cy="374650"/>
          </a:xfrm>
          <a:prstGeom prst="rect">
            <a:avLst/>
          </a:prstGeom>
          <a:solidFill>
            <a:srgbClr val="CC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3" name="AutoShape 5">
            <a:extLst>
              <a:ext uri="{FF2B5EF4-FFF2-40B4-BE49-F238E27FC236}">
                <a16:creationId xmlns:a16="http://schemas.microsoft.com/office/drawing/2014/main" id="{4136C4DA-97E7-4A7D-B43C-4D24D08855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0988" y="3089275"/>
            <a:ext cx="488950" cy="242888"/>
          </a:xfrm>
          <a:prstGeom prst="rightArrow">
            <a:avLst>
              <a:gd name="adj1" fmla="val 50000"/>
              <a:gd name="adj2" fmla="val 49861"/>
            </a:avLst>
          </a:prstGeom>
          <a:solidFill>
            <a:srgbClr val="00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4" name="AutoShape 6">
            <a:extLst>
              <a:ext uri="{FF2B5EF4-FFF2-40B4-BE49-F238E27FC236}">
                <a16:creationId xmlns:a16="http://schemas.microsoft.com/office/drawing/2014/main" id="{E451C8A2-3FEE-4FF4-98AB-C57FCAED6BB9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973638" y="3103563"/>
            <a:ext cx="488950" cy="242887"/>
          </a:xfrm>
          <a:prstGeom prst="rightArrow">
            <a:avLst>
              <a:gd name="adj1" fmla="val 50000"/>
              <a:gd name="adj2" fmla="val 49861"/>
            </a:avLst>
          </a:prstGeom>
          <a:solidFill>
            <a:srgbClr val="00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5" name="Rectangle 7">
            <a:extLst>
              <a:ext uri="{FF2B5EF4-FFF2-40B4-BE49-F238E27FC236}">
                <a16:creationId xmlns:a16="http://schemas.microsoft.com/office/drawing/2014/main" id="{7EB62CB2-5ADB-405B-A662-5291D6ED2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424113"/>
            <a:ext cx="5500688" cy="374650"/>
          </a:xfrm>
          <a:prstGeom prst="rect">
            <a:avLst/>
          </a:prstGeom>
          <a:solidFill>
            <a:srgbClr val="CC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6" name="Rectangle 8">
            <a:extLst>
              <a:ext uri="{FF2B5EF4-FFF2-40B4-BE49-F238E27FC236}">
                <a16:creationId xmlns:a16="http://schemas.microsoft.com/office/drawing/2014/main" id="{81920A2B-5472-4B15-BC1D-4881D2681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125" y="2209800"/>
            <a:ext cx="857250" cy="428625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7" name="Freeform 9">
            <a:extLst>
              <a:ext uri="{FF2B5EF4-FFF2-40B4-BE49-F238E27FC236}">
                <a16:creationId xmlns:a16="http://schemas.microsoft.com/office/drawing/2014/main" id="{08898409-C897-4B07-AA78-0312E37850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3525" y="2000250"/>
            <a:ext cx="757238" cy="795338"/>
          </a:xfrm>
          <a:custGeom>
            <a:avLst/>
            <a:gdLst>
              <a:gd name="G0" fmla="+- 1 0 0"/>
              <a:gd name="G1" fmla="+- 1 0 0"/>
              <a:gd name="G2" fmla="+- 1 0 0"/>
              <a:gd name="G3" fmla="+- 1 0 0"/>
              <a:gd name="G4" fmla="+- 1 0 0"/>
              <a:gd name="G5" fmla="+- 1 0 0"/>
              <a:gd name="G6" fmla="+- 1 0 0"/>
              <a:gd name="G7" fmla="+- 1 0 0"/>
              <a:gd name="G8" fmla="+- 1 0 0"/>
              <a:gd name="G9" fmla="+- 1 0 0"/>
              <a:gd name="G10" fmla="+- 1 0 0"/>
              <a:gd name="G11" fmla="+- 1 0 0"/>
              <a:gd name="G12" fmla="+- 1 0 0"/>
              <a:gd name="G13" fmla="+- 1 0 0"/>
              <a:gd name="T0" fmla="*/ 757238 w 757238"/>
              <a:gd name="T1" fmla="*/ 423846 h 795338"/>
              <a:gd name="T2" fmla="*/ 652463 w 757238"/>
              <a:gd name="T3" fmla="*/ 404796 h 795338"/>
              <a:gd name="T4" fmla="*/ 547688 w 757238"/>
              <a:gd name="T5" fmla="*/ 342900 h 795338"/>
              <a:gd name="T6" fmla="*/ 409575 w 757238"/>
              <a:gd name="T7" fmla="*/ 228600 h 795338"/>
              <a:gd name="T8" fmla="*/ 304800 w 757238"/>
              <a:gd name="T9" fmla="*/ 109538 h 795338"/>
              <a:gd name="T10" fmla="*/ 219075 w 757238"/>
              <a:gd name="T11" fmla="*/ 0 h 795338"/>
              <a:gd name="T12" fmla="*/ 0 w 757238"/>
              <a:gd name="T13" fmla="*/ 0 h 795338"/>
              <a:gd name="T14" fmla="*/ 28575 w 757238"/>
              <a:gd name="T15" fmla="*/ 61913 h 795338"/>
              <a:gd name="T16" fmla="*/ 100013 w 757238"/>
              <a:gd name="T17" fmla="*/ 171450 h 795338"/>
              <a:gd name="T18" fmla="*/ 285750 w 757238"/>
              <a:gd name="T19" fmla="*/ 390525 h 795338"/>
              <a:gd name="T20" fmla="*/ 461963 w 757238"/>
              <a:gd name="T21" fmla="*/ 566721 h 795338"/>
              <a:gd name="T22" fmla="*/ 681038 w 757238"/>
              <a:gd name="T23" fmla="*/ 733408 h 795338"/>
              <a:gd name="T24" fmla="*/ 757238 w 757238"/>
              <a:gd name="T25" fmla="*/ 795321 h 795338"/>
              <a:gd name="T26" fmla="*/ 757238 w 757238"/>
              <a:gd name="T27" fmla="*/ 423846 h 795338"/>
              <a:gd name="T28" fmla="*/ 0 w 757238"/>
              <a:gd name="T29" fmla="*/ 0 h 795338"/>
              <a:gd name="T30" fmla="*/ 757238 w 757238"/>
              <a:gd name="T31" fmla="*/ 795338 h 795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T28" t="T29" r="T30" b="T31"/>
            <a:pathLst>
              <a:path w="757238" h="795338">
                <a:moveTo>
                  <a:pt x="757238" y="423863"/>
                </a:moveTo>
                <a:lnTo>
                  <a:pt x="652463" y="404813"/>
                </a:lnTo>
                <a:lnTo>
                  <a:pt x="547688" y="342900"/>
                </a:lnTo>
                <a:lnTo>
                  <a:pt x="409575" y="228600"/>
                </a:lnTo>
                <a:lnTo>
                  <a:pt x="304800" y="109538"/>
                </a:lnTo>
                <a:lnTo>
                  <a:pt x="219075" y="0"/>
                </a:lnTo>
                <a:lnTo>
                  <a:pt x="0" y="0"/>
                </a:lnTo>
                <a:lnTo>
                  <a:pt x="28575" y="61913"/>
                </a:lnTo>
                <a:lnTo>
                  <a:pt x="100013" y="171450"/>
                </a:lnTo>
                <a:lnTo>
                  <a:pt x="285750" y="390525"/>
                </a:lnTo>
                <a:lnTo>
                  <a:pt x="461963" y="566738"/>
                </a:lnTo>
                <a:lnTo>
                  <a:pt x="681038" y="733425"/>
                </a:lnTo>
                <a:lnTo>
                  <a:pt x="757238" y="795338"/>
                </a:lnTo>
                <a:lnTo>
                  <a:pt x="757238" y="423863"/>
                </a:lnTo>
                <a:close/>
              </a:path>
            </a:pathLst>
          </a:custGeom>
          <a:solidFill>
            <a:srgbClr val="CC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8" name="AutoShape 10">
            <a:extLst>
              <a:ext uri="{FF2B5EF4-FFF2-40B4-BE49-F238E27FC236}">
                <a16:creationId xmlns:a16="http://schemas.microsoft.com/office/drawing/2014/main" id="{4C07F417-AB92-4B4B-AD98-77B7E9516B72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866232" y="908844"/>
            <a:ext cx="693737" cy="2143125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9" name="Rectangle 11">
            <a:extLst>
              <a:ext uri="{FF2B5EF4-FFF2-40B4-BE49-F238E27FC236}">
                <a16:creationId xmlns:a16="http://schemas.microsoft.com/office/drawing/2014/main" id="{F28531A1-FC70-44E7-897C-AB7FB568E1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4813" y="1965325"/>
            <a:ext cx="3643312" cy="3571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0" name="Rectangle 12">
            <a:extLst>
              <a:ext uri="{FF2B5EF4-FFF2-40B4-BE49-F238E27FC236}">
                <a16:creationId xmlns:a16="http://schemas.microsoft.com/office/drawing/2014/main" id="{7C8997D1-F644-4B81-B001-76852F5F1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9638" y="1682750"/>
            <a:ext cx="142875" cy="17097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1" name="Rectangle 13">
            <a:extLst>
              <a:ext uri="{FF2B5EF4-FFF2-40B4-BE49-F238E27FC236}">
                <a16:creationId xmlns:a16="http://schemas.microsoft.com/office/drawing/2014/main" id="{126FA15C-E8F5-448E-AF2A-07ABBD63C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8050" y="2246313"/>
            <a:ext cx="142875" cy="1152525"/>
          </a:xfrm>
          <a:prstGeom prst="rect">
            <a:avLst/>
          </a:prstGeom>
          <a:solidFill>
            <a:srgbClr val="00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2" name="Rectangle 14">
            <a:extLst>
              <a:ext uri="{FF2B5EF4-FFF2-40B4-BE49-F238E27FC236}">
                <a16:creationId xmlns:a16="http://schemas.microsoft.com/office/drawing/2014/main" id="{22BE8D06-8E66-460B-A6A0-6B8C2F1B3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4875" y="2276475"/>
            <a:ext cx="142875" cy="1123950"/>
          </a:xfrm>
          <a:prstGeom prst="rect">
            <a:avLst/>
          </a:prstGeom>
          <a:noFill/>
          <a:ln w="1260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3" name="Rectangle 15">
            <a:extLst>
              <a:ext uri="{FF2B5EF4-FFF2-40B4-BE49-F238E27FC236}">
                <a16:creationId xmlns:a16="http://schemas.microsoft.com/office/drawing/2014/main" id="{35E4A090-47F6-43FC-91C8-AAADBC4181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3438" y="2236788"/>
            <a:ext cx="285750" cy="460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4" name="Line 16">
            <a:extLst>
              <a:ext uri="{FF2B5EF4-FFF2-40B4-BE49-F238E27FC236}">
                <a16:creationId xmlns:a16="http://schemas.microsoft.com/office/drawing/2014/main" id="{46761391-3687-44E1-950A-873D3EFB55F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89488" y="3032125"/>
            <a:ext cx="4762" cy="33338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25" name="Line 17">
            <a:extLst>
              <a:ext uri="{FF2B5EF4-FFF2-40B4-BE49-F238E27FC236}">
                <a16:creationId xmlns:a16="http://schemas.microsoft.com/office/drawing/2014/main" id="{B50C6901-A8EB-4638-9F57-DD8189C53A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49800" y="3030538"/>
            <a:ext cx="4763" cy="65087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26" name="Line 18">
            <a:extLst>
              <a:ext uri="{FF2B5EF4-FFF2-40B4-BE49-F238E27FC236}">
                <a16:creationId xmlns:a16="http://schemas.microsoft.com/office/drawing/2014/main" id="{07574B15-9977-46AA-AC53-280EFA71393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21238" y="3032125"/>
            <a:ext cx="4762" cy="66675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27" name="Line 19">
            <a:extLst>
              <a:ext uri="{FF2B5EF4-FFF2-40B4-BE49-F238E27FC236}">
                <a16:creationId xmlns:a16="http://schemas.microsoft.com/office/drawing/2014/main" id="{66C6D8E0-CDE2-4178-BB1C-6B81D247142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83138" y="3240088"/>
            <a:ext cx="4762" cy="66675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28" name="Line 20">
            <a:extLst>
              <a:ext uri="{FF2B5EF4-FFF2-40B4-BE49-F238E27FC236}">
                <a16:creationId xmlns:a16="http://schemas.microsoft.com/office/drawing/2014/main" id="{5E261E61-7D7C-4DA1-90DC-C5CA1CE550A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83138" y="3160713"/>
            <a:ext cx="4762" cy="66675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29" name="Line 21">
            <a:extLst>
              <a:ext uri="{FF2B5EF4-FFF2-40B4-BE49-F238E27FC236}">
                <a16:creationId xmlns:a16="http://schemas.microsoft.com/office/drawing/2014/main" id="{5C8B05ED-8633-49D3-A0DA-EDCC3E00B48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45038" y="3200400"/>
            <a:ext cx="4762" cy="65088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30" name="Line 22">
            <a:extLst>
              <a:ext uri="{FF2B5EF4-FFF2-40B4-BE49-F238E27FC236}">
                <a16:creationId xmlns:a16="http://schemas.microsoft.com/office/drawing/2014/main" id="{A65D6C10-E4D6-4789-AF7E-59FAB355621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16475" y="3201988"/>
            <a:ext cx="4763" cy="66675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31" name="Line 23">
            <a:extLst>
              <a:ext uri="{FF2B5EF4-FFF2-40B4-BE49-F238E27FC236}">
                <a16:creationId xmlns:a16="http://schemas.microsoft.com/office/drawing/2014/main" id="{9F3AA967-8080-4D10-AEC3-ECED36EBCD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89488" y="3079750"/>
            <a:ext cx="4762" cy="65088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32" name="Line 24">
            <a:extLst>
              <a:ext uri="{FF2B5EF4-FFF2-40B4-BE49-F238E27FC236}">
                <a16:creationId xmlns:a16="http://schemas.microsoft.com/office/drawing/2014/main" id="{6A391ACC-ECC7-48C2-817E-8B35F94C28A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51388" y="3116263"/>
            <a:ext cx="4762" cy="66675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33" name="Line 25">
            <a:extLst>
              <a:ext uri="{FF2B5EF4-FFF2-40B4-BE49-F238E27FC236}">
                <a16:creationId xmlns:a16="http://schemas.microsoft.com/office/drawing/2014/main" id="{A3B8BF6A-077F-400F-93B8-D0BF1D75433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22825" y="3119438"/>
            <a:ext cx="4763" cy="65087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34" name="Line 26">
            <a:extLst>
              <a:ext uri="{FF2B5EF4-FFF2-40B4-BE49-F238E27FC236}">
                <a16:creationId xmlns:a16="http://schemas.microsoft.com/office/drawing/2014/main" id="{D5AA3BA2-6EF0-4926-A723-59D43E93730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87900" y="3314700"/>
            <a:ext cx="4763" cy="66675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35" name="Line 27">
            <a:extLst>
              <a:ext uri="{FF2B5EF4-FFF2-40B4-BE49-F238E27FC236}">
                <a16:creationId xmlns:a16="http://schemas.microsoft.com/office/drawing/2014/main" id="{1FDA021D-8224-4DDD-84A0-E2E2B32A43E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49800" y="3279775"/>
            <a:ext cx="4763" cy="66675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36" name="Line 28">
            <a:extLst>
              <a:ext uri="{FF2B5EF4-FFF2-40B4-BE49-F238E27FC236}">
                <a16:creationId xmlns:a16="http://schemas.microsoft.com/office/drawing/2014/main" id="{47A039C4-2FF4-4A9C-8485-7EDA803DA6C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21238" y="3278188"/>
            <a:ext cx="4762" cy="65087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37" name="Line 29">
            <a:extLst>
              <a:ext uri="{FF2B5EF4-FFF2-40B4-BE49-F238E27FC236}">
                <a16:creationId xmlns:a16="http://schemas.microsoft.com/office/drawing/2014/main" id="{45B6D1C6-4263-4D77-A418-6D618CC75E4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21238" y="3355975"/>
            <a:ext cx="4762" cy="33338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38" name="Line 30">
            <a:extLst>
              <a:ext uri="{FF2B5EF4-FFF2-40B4-BE49-F238E27FC236}">
                <a16:creationId xmlns:a16="http://schemas.microsoft.com/office/drawing/2014/main" id="{083A8735-5BFD-44F2-BC93-233BCBDFA84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51388" y="3351213"/>
            <a:ext cx="4762" cy="33337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39" name="Line 31">
            <a:extLst>
              <a:ext uri="{FF2B5EF4-FFF2-40B4-BE49-F238E27FC236}">
                <a16:creationId xmlns:a16="http://schemas.microsoft.com/office/drawing/2014/main" id="{6D35ABE4-2DF1-4B7E-A291-2931961BEE76}"/>
              </a:ext>
            </a:extLst>
          </p:cNvPr>
          <p:cNvSpPr>
            <a:spLocks noChangeShapeType="1"/>
          </p:cNvSpPr>
          <p:nvPr/>
        </p:nvSpPr>
        <p:spPr bwMode="auto">
          <a:xfrm>
            <a:off x="1646238" y="2209800"/>
            <a:ext cx="3425825" cy="1588"/>
          </a:xfrm>
          <a:prstGeom prst="line">
            <a:avLst/>
          </a:prstGeom>
          <a:noFill/>
          <a:ln w="12600" cap="flat">
            <a:solidFill>
              <a:srgbClr val="0066FF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40" name="Freeform 32">
            <a:extLst>
              <a:ext uri="{FF2B5EF4-FFF2-40B4-BE49-F238E27FC236}">
                <a16:creationId xmlns:a16="http://schemas.microsoft.com/office/drawing/2014/main" id="{C25F01B4-1694-4013-8431-11AE9521A9F5}"/>
              </a:ext>
            </a:extLst>
          </p:cNvPr>
          <p:cNvSpPr>
            <a:spLocks/>
          </p:cNvSpPr>
          <p:nvPr/>
        </p:nvSpPr>
        <p:spPr bwMode="auto">
          <a:xfrm rot="19620000">
            <a:off x="4597400" y="2243138"/>
            <a:ext cx="714375" cy="571500"/>
          </a:xfrm>
          <a:custGeom>
            <a:avLst/>
            <a:gdLst>
              <a:gd name="G0" fmla="+- 1 0 0"/>
              <a:gd name="G1" fmla="+- 1 0 0"/>
              <a:gd name="G2" fmla="+- 1 0 0"/>
              <a:gd name="G3" fmla="+- 1 0 0"/>
              <a:gd name="G4" fmla="+- 1 0 0"/>
              <a:gd name="G5" fmla="+- 1 0 0"/>
              <a:gd name="G6" fmla="+- 1 0 0"/>
              <a:gd name="G7" fmla="+- 1 0 0"/>
              <a:gd name="G8" fmla="+- 1 0 0"/>
              <a:gd name="G9" fmla="+- 1 0 0"/>
              <a:gd name="G10" fmla="+- 1 0 0"/>
              <a:gd name="G11" fmla="+- 1 0 0"/>
              <a:gd name="T0" fmla="*/ 357187 w 714375"/>
              <a:gd name="T1" fmla="*/ 0 h 571500"/>
              <a:gd name="T2" fmla="*/ 714375 w 714375"/>
              <a:gd name="T3" fmla="*/ 285750 h 57150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14375" h="571500" stroke="0">
                <a:moveTo>
                  <a:pt x="357187" y="0"/>
                </a:moveTo>
                <a:cubicBezTo>
                  <a:pt x="554456" y="0"/>
                  <a:pt x="714375" y="127935"/>
                  <a:pt x="714375" y="285750"/>
                </a:cubicBezTo>
                <a:lnTo>
                  <a:pt x="357188" y="285750"/>
                </a:lnTo>
                <a:cubicBezTo>
                  <a:pt x="357188" y="190500"/>
                  <a:pt x="357187" y="95250"/>
                  <a:pt x="357187" y="0"/>
                </a:cubicBezTo>
                <a:close/>
              </a:path>
              <a:path w="714375" h="571500" fill="none">
                <a:moveTo>
                  <a:pt x="357187" y="0"/>
                </a:moveTo>
                <a:cubicBezTo>
                  <a:pt x="554456" y="0"/>
                  <a:pt x="714375" y="127935"/>
                  <a:pt x="714375" y="285750"/>
                </a:cubicBezTo>
              </a:path>
            </a:pathLst>
          </a:custGeom>
          <a:noFill/>
          <a:ln w="12600" cap="flat">
            <a:solidFill>
              <a:srgbClr val="0066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41" name="Freeform 33">
            <a:extLst>
              <a:ext uri="{FF2B5EF4-FFF2-40B4-BE49-F238E27FC236}">
                <a16:creationId xmlns:a16="http://schemas.microsoft.com/office/drawing/2014/main" id="{7ADDF7BC-C3EB-4667-9E4F-57C996702754}"/>
              </a:ext>
            </a:extLst>
          </p:cNvPr>
          <p:cNvSpPr>
            <a:spLocks/>
          </p:cNvSpPr>
          <p:nvPr/>
        </p:nvSpPr>
        <p:spPr bwMode="auto">
          <a:xfrm rot="19200000">
            <a:off x="4152900" y="2254250"/>
            <a:ext cx="714375" cy="571500"/>
          </a:xfrm>
          <a:custGeom>
            <a:avLst/>
            <a:gdLst>
              <a:gd name="G0" fmla="+- 1 0 0"/>
              <a:gd name="G1" fmla="+- 1 0 0"/>
              <a:gd name="G2" fmla="+- 1 0 0"/>
              <a:gd name="G3" fmla="+- 1 0 0"/>
              <a:gd name="G4" fmla="+- 1 0 0"/>
              <a:gd name="G5" fmla="+- 1 0 0"/>
              <a:gd name="G6" fmla="+- 1 0 0"/>
              <a:gd name="G7" fmla="+- 1 0 0"/>
              <a:gd name="G8" fmla="+- 1 0 0"/>
              <a:gd name="G9" fmla="+- 1 0 0"/>
              <a:gd name="G10" fmla="+- 1 0 0"/>
              <a:gd name="G11" fmla="+- 1 0 0"/>
              <a:gd name="T0" fmla="*/ 357187 w 714375"/>
              <a:gd name="T1" fmla="*/ 0 h 571500"/>
              <a:gd name="T2" fmla="*/ 714375 w 714375"/>
              <a:gd name="T3" fmla="*/ 285750 h 571500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14375" h="571500" stroke="0">
                <a:moveTo>
                  <a:pt x="357187" y="0"/>
                </a:moveTo>
                <a:cubicBezTo>
                  <a:pt x="554456" y="0"/>
                  <a:pt x="714375" y="127935"/>
                  <a:pt x="714375" y="285750"/>
                </a:cubicBezTo>
                <a:lnTo>
                  <a:pt x="357188" y="285750"/>
                </a:lnTo>
                <a:cubicBezTo>
                  <a:pt x="357188" y="190500"/>
                  <a:pt x="357187" y="95250"/>
                  <a:pt x="357187" y="0"/>
                </a:cubicBezTo>
                <a:close/>
              </a:path>
              <a:path w="714375" h="571500" fill="none">
                <a:moveTo>
                  <a:pt x="357187" y="0"/>
                </a:moveTo>
                <a:cubicBezTo>
                  <a:pt x="554456" y="0"/>
                  <a:pt x="714375" y="127935"/>
                  <a:pt x="714375" y="285750"/>
                </a:cubicBezTo>
              </a:path>
            </a:pathLst>
          </a:custGeom>
          <a:noFill/>
          <a:ln w="12600" cap="flat">
            <a:solidFill>
              <a:srgbClr val="0066FF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42" name="Text Box 34">
            <a:extLst>
              <a:ext uri="{FF2B5EF4-FFF2-40B4-BE49-F238E27FC236}">
                <a16:creationId xmlns:a16="http://schemas.microsoft.com/office/drawing/2014/main" id="{A6AB3C23-1E95-4100-ACB1-F207FBB85E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4050" y="1982788"/>
            <a:ext cx="1719263" cy="27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>
              <a:spcAft>
                <a:spcPts val="600"/>
              </a:spcAft>
              <a:buClrTx/>
              <a:buFontTx/>
              <a:buNone/>
            </a:pPr>
            <a:r>
              <a:rPr lang="de-DE" altLang="en-DE" sz="1200" dirty="0" err="1">
                <a:solidFill>
                  <a:srgbClr val="0066FF"/>
                </a:solidFill>
                <a:latin typeface="Verdana" panose="020B0604030504040204" pitchFamily="34" charset="0"/>
              </a:rPr>
              <a:t>pressure</a:t>
            </a:r>
            <a:r>
              <a:rPr lang="de-DE" altLang="en-DE" sz="1200" dirty="0">
                <a:solidFill>
                  <a:srgbClr val="0066FF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200" dirty="0" err="1">
                <a:solidFill>
                  <a:srgbClr val="0066FF"/>
                </a:solidFill>
                <a:latin typeface="Verdana" panose="020B0604030504040204" pitchFamily="34" charset="0"/>
              </a:rPr>
              <a:t>line</a:t>
            </a:r>
            <a:endParaRPr lang="de-DE" altLang="en-DE" sz="1200" dirty="0">
              <a:solidFill>
                <a:srgbClr val="0066FF"/>
              </a:solidFill>
              <a:latin typeface="Verdana" panose="020B0604030504040204" pitchFamily="34" charset="0"/>
            </a:endParaRPr>
          </a:p>
        </p:txBody>
      </p:sp>
      <p:sp>
        <p:nvSpPr>
          <p:cNvPr id="17443" name="Text Box 35">
            <a:extLst>
              <a:ext uri="{FF2B5EF4-FFF2-40B4-BE49-F238E27FC236}">
                <a16:creationId xmlns:a16="http://schemas.microsoft.com/office/drawing/2014/main" id="{D37D2B16-888D-4059-A369-3F012C7C04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625" y="4485457"/>
            <a:ext cx="8064500" cy="1417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90513" indent="-290513"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marL="288000" eaLnBrk="1" hangingPunct="1">
              <a:spcAft>
                <a:spcPts val="0"/>
              </a:spcAft>
              <a:buFont typeface="Verdana" panose="020B0604030504040204" pitchFamily="34" charset="0"/>
              <a:buChar char="•"/>
            </a:pPr>
            <a:r>
              <a:rPr lang="de-DE" altLang="en-DE" sz="1400" u="sng" dirty="0" err="1">
                <a:solidFill>
                  <a:srgbClr val="000000"/>
                </a:solidFill>
                <a:latin typeface="Verdana" panose="020B0604030504040204" pitchFamily="34" charset="0"/>
              </a:rPr>
              <a:t>Artesian</a:t>
            </a:r>
            <a:r>
              <a:rPr lang="de-DE" altLang="en-DE" sz="1400" u="sng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u="sng" dirty="0" err="1">
                <a:solidFill>
                  <a:srgbClr val="000000"/>
                </a:solidFill>
                <a:latin typeface="Verdana" panose="020B0604030504040204" pitchFamily="34" charset="0"/>
              </a:rPr>
              <a:t>groundwater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confined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groundwater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with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pressure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line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above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ground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surface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</a:p>
          <a:p>
            <a:pPr marL="288000" eaLnBrk="1" hangingPunct="1">
              <a:spcAft>
                <a:spcPts val="0"/>
              </a:spcAft>
              <a:buFont typeface="Verdana" panose="020B0604030504040204" pitchFamily="34" charset="0"/>
              <a:buChar char="•"/>
            </a:pPr>
            <a:endParaRPr lang="de-DE" altLang="en-DE" sz="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288000" eaLnBrk="1" hangingPunct="1">
              <a:spcAft>
                <a:spcPts val="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Water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in a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borehole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rises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up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to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ground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surface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and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forms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a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fountain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</a:p>
          <a:p>
            <a:pPr marL="288000" eaLnBrk="1" hangingPunct="1">
              <a:spcAft>
                <a:spcPts val="0"/>
              </a:spcAft>
              <a:buFont typeface="Verdana" panose="020B0604030504040204" pitchFamily="34" charset="0"/>
              <a:buChar char="•"/>
            </a:pPr>
            <a:endParaRPr lang="de-DE" altLang="en-DE" sz="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288000" eaLnBrk="1" hangingPunct="1">
              <a:spcAft>
                <a:spcPts val="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Artesian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springs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and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Artesian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wells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are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based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on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this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principle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</a:p>
        </p:txBody>
      </p:sp>
      <p:sp>
        <p:nvSpPr>
          <p:cNvPr id="17444" name="Text Box 36">
            <a:extLst>
              <a:ext uri="{FF2B5EF4-FFF2-40B4-BE49-F238E27FC236}">
                <a16:creationId xmlns:a16="http://schemas.microsoft.com/office/drawing/2014/main" id="{030DB6C8-843D-4832-A4DE-61F28D6D1F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0125" y="1263650"/>
            <a:ext cx="3246438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de-DE" altLang="en-DE" sz="1800" dirty="0" err="1">
                <a:solidFill>
                  <a:srgbClr val="0B2A51"/>
                </a:solidFill>
                <a:latin typeface="Verdana" panose="020B0604030504040204" pitchFamily="34" charset="0"/>
              </a:rPr>
              <a:t>Artesian</a:t>
            </a:r>
            <a:r>
              <a:rPr lang="de-DE" altLang="en-DE" sz="1800" dirty="0">
                <a:solidFill>
                  <a:srgbClr val="0B2A51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800" dirty="0" err="1">
                <a:solidFill>
                  <a:srgbClr val="0B2A51"/>
                </a:solidFill>
                <a:latin typeface="Verdana" panose="020B0604030504040204" pitchFamily="34" charset="0"/>
              </a:rPr>
              <a:t>Groundwater</a:t>
            </a:r>
            <a:endParaRPr lang="de-DE" altLang="en-DE" sz="1800" dirty="0">
              <a:solidFill>
                <a:srgbClr val="0B2A51"/>
              </a:solidFill>
              <a:latin typeface="Verdana" panose="020B0604030504040204" pitchFamily="34" charset="0"/>
            </a:endParaRPr>
          </a:p>
        </p:txBody>
      </p:sp>
      <p:sp>
        <p:nvSpPr>
          <p:cNvPr id="17445" name="Text Box 37">
            <a:extLst>
              <a:ext uri="{FF2B5EF4-FFF2-40B4-BE49-F238E27FC236}">
                <a16:creationId xmlns:a16="http://schemas.microsoft.com/office/drawing/2014/main" id="{922B9446-0D83-4884-8149-B9A9497A2E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5250" y="2178050"/>
            <a:ext cx="1652588" cy="27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>
              <a:spcAft>
                <a:spcPts val="600"/>
              </a:spcAft>
              <a:buClrTx/>
              <a:buFontTx/>
              <a:buNone/>
            </a:pPr>
            <a:r>
              <a:rPr lang="de-DE" altLang="en-DE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ground</a:t>
            </a:r>
            <a:r>
              <a:rPr lang="de-DE" altLang="en-DE" sz="12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surface</a:t>
            </a:r>
            <a:endParaRPr lang="de-DE" altLang="en-DE" sz="12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17446" name="Text Box 38">
            <a:extLst>
              <a:ext uri="{FF2B5EF4-FFF2-40B4-BE49-F238E27FC236}">
                <a16:creationId xmlns:a16="http://schemas.microsoft.com/office/drawing/2014/main" id="{66DD5B23-A909-41EC-9190-4BC5869D0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0013" y="2632075"/>
            <a:ext cx="1357312" cy="27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>
              <a:spcAft>
                <a:spcPts val="600"/>
              </a:spcAft>
              <a:buClrTx/>
              <a:buFontTx/>
              <a:buNone/>
            </a:pPr>
            <a:r>
              <a:rPr lang="de-DE" altLang="en-DE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aquifer</a:t>
            </a:r>
            <a:r>
              <a:rPr lang="de-DE" altLang="en-DE" sz="1200" dirty="0">
                <a:solidFill>
                  <a:srgbClr val="000000"/>
                </a:solidFill>
                <a:latin typeface="Verdana" panose="020B0604030504040204" pitchFamily="34" charset="0"/>
              </a:rPr>
              <a:t> top</a:t>
            </a:r>
          </a:p>
        </p:txBody>
      </p:sp>
      <p:sp>
        <p:nvSpPr>
          <p:cNvPr id="17447" name="Text Box 39">
            <a:extLst>
              <a:ext uri="{FF2B5EF4-FFF2-40B4-BE49-F238E27FC236}">
                <a16:creationId xmlns:a16="http://schemas.microsoft.com/office/drawing/2014/main" id="{F11BA42F-1AC3-45FD-9420-41D590B8A5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5725" y="3379788"/>
            <a:ext cx="1571625" cy="27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>
              <a:spcAft>
                <a:spcPts val="600"/>
              </a:spcAft>
              <a:buClrTx/>
              <a:buFontTx/>
              <a:buNone/>
            </a:pPr>
            <a:r>
              <a:rPr lang="de-DE" altLang="en-DE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aquifer</a:t>
            </a:r>
            <a:r>
              <a:rPr lang="de-DE" altLang="en-DE" sz="12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bottom</a:t>
            </a:r>
            <a:endParaRPr lang="de-DE" altLang="en-DE" sz="12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 additive="repl">
                                        <p:cTn id="43" dur="5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 additive="repl">
                                        <p:cTn id="46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50" dur="2000"/>
                                        <p:tgtEl>
                                          <p:spTgt spid="17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 Box 1">
            <a:extLst>
              <a:ext uri="{FF2B5EF4-FFF2-40B4-BE49-F238E27FC236}">
                <a16:creationId xmlns:a16="http://schemas.microsoft.com/office/drawing/2014/main" id="{A9278072-37EB-4EF2-941F-B43F048C91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1196975"/>
            <a:ext cx="4686300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GB" altLang="en-DE" sz="1800" dirty="0">
                <a:solidFill>
                  <a:srgbClr val="0B2A51"/>
                </a:solidFill>
                <a:latin typeface="Verdana" panose="020B0604030504040204" pitchFamily="34" charset="0"/>
              </a:rPr>
              <a:t>Subsurface Underneath Dresden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7DE3244B-194B-490E-99CE-43A4358D9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2" r="6061" b="33186"/>
          <a:stretch>
            <a:fillRect/>
          </a:stretch>
        </p:blipFill>
        <p:spPr bwMode="auto">
          <a:xfrm rot="21540000">
            <a:off x="873125" y="1951038"/>
            <a:ext cx="8243888" cy="440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contrast="12000"/>
                  </a:blip>
                  <a:srcRect l="3032" r="6061" b="3318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35" name="Text Box 3">
            <a:extLst>
              <a:ext uri="{FF2B5EF4-FFF2-40B4-BE49-F238E27FC236}">
                <a16:creationId xmlns:a16="http://schemas.microsoft.com/office/drawing/2014/main" id="{FA4787E5-4E35-4D9B-A9CD-14C6FADEE7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738" y="1804988"/>
            <a:ext cx="3040062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265113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265113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265113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265113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265113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265113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265113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265113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265113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de-DE" altLang="en-DE" sz="1400" dirty="0" err="1">
                <a:solidFill>
                  <a:srgbClr val="FF0000"/>
                </a:solidFill>
                <a:latin typeface="Verdana" panose="020B0604030504040204" pitchFamily="34" charset="0"/>
              </a:rPr>
              <a:t>upper</a:t>
            </a:r>
            <a:r>
              <a:rPr lang="de-DE" altLang="en-DE" sz="1400" dirty="0">
                <a:solidFill>
                  <a:srgbClr val="FF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FF0000"/>
                </a:solidFill>
                <a:latin typeface="Verdana" panose="020B0604030504040204" pitchFamily="34" charset="0"/>
              </a:rPr>
              <a:t>aquifer</a:t>
            </a:r>
            <a:endParaRPr lang="de-DE" altLang="en-DE" sz="1400" dirty="0">
              <a:solidFill>
                <a:srgbClr val="FF0000"/>
              </a:solidFill>
              <a:latin typeface="Verdana" panose="020B0604030504040204" pitchFamily="34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de-DE" altLang="en-DE" sz="1400" dirty="0">
                <a:solidFill>
                  <a:srgbClr val="FF0000"/>
                </a:solidFill>
                <a:latin typeface="Verdana" panose="020B0604030504040204" pitchFamily="34" charset="0"/>
              </a:rPr>
              <a:t>(alluvial </a:t>
            </a:r>
            <a:r>
              <a:rPr lang="de-DE" altLang="en-DE" sz="1400" dirty="0" err="1">
                <a:solidFill>
                  <a:srgbClr val="FF0000"/>
                </a:solidFill>
                <a:latin typeface="Verdana" panose="020B0604030504040204" pitchFamily="34" charset="0"/>
              </a:rPr>
              <a:t>formation</a:t>
            </a:r>
            <a:r>
              <a:rPr lang="de-DE" altLang="en-DE" sz="1400" dirty="0">
                <a:solidFill>
                  <a:srgbClr val="FF0000"/>
                </a:solidFill>
                <a:latin typeface="Verdana" panose="020B0604030504040204" pitchFamily="34" charset="0"/>
              </a:rPr>
              <a:t>, </a:t>
            </a:r>
            <a:r>
              <a:rPr lang="de-DE" altLang="en-DE" sz="1400" dirty="0" err="1">
                <a:solidFill>
                  <a:srgbClr val="FF0000"/>
                </a:solidFill>
                <a:latin typeface="Verdana" panose="020B0604030504040204" pitchFamily="34" charset="0"/>
              </a:rPr>
              <a:t>unconsolidated</a:t>
            </a:r>
            <a:r>
              <a:rPr lang="de-DE" altLang="en-DE" sz="1400" dirty="0">
                <a:solidFill>
                  <a:srgbClr val="FF0000"/>
                </a:solidFill>
                <a:latin typeface="Verdana" panose="020B0604030504040204" pitchFamily="34" charset="0"/>
              </a:rPr>
              <a:t>)</a:t>
            </a:r>
          </a:p>
        </p:txBody>
      </p:sp>
      <p:sp>
        <p:nvSpPr>
          <p:cNvPr id="18436" name="Line 4">
            <a:extLst>
              <a:ext uri="{FF2B5EF4-FFF2-40B4-BE49-F238E27FC236}">
                <a16:creationId xmlns:a16="http://schemas.microsoft.com/office/drawing/2014/main" id="{B9528223-F77A-48D5-A26F-7B2692F5D16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649913" y="2524125"/>
            <a:ext cx="868362" cy="866775"/>
          </a:xfrm>
          <a:prstGeom prst="line">
            <a:avLst/>
          </a:prstGeom>
          <a:noFill/>
          <a:ln w="19080" cap="flat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7" name="Text Box 5">
            <a:extLst>
              <a:ext uri="{FF2B5EF4-FFF2-40B4-BE49-F238E27FC236}">
                <a16:creationId xmlns:a16="http://schemas.microsoft.com/office/drawing/2014/main" id="{67F5E2DE-3EC8-449D-8CB7-9D14627FD4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2525" y="4859338"/>
            <a:ext cx="1692275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265113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265113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265113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265113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265113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265113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265113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265113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265113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de-DE" altLang="en-DE" sz="1400" dirty="0" err="1">
                <a:solidFill>
                  <a:srgbClr val="FF0000"/>
                </a:solidFill>
                <a:latin typeface="Verdana" panose="020B0604030504040204" pitchFamily="34" charset="0"/>
              </a:rPr>
              <a:t>lower</a:t>
            </a:r>
            <a:r>
              <a:rPr lang="de-DE" altLang="en-DE" sz="1400" dirty="0">
                <a:solidFill>
                  <a:srgbClr val="FF0000"/>
                </a:solidFill>
                <a:latin typeface="Verdana" panose="020B0604030504040204" pitchFamily="34" charset="0"/>
              </a:rPr>
              <a:t> </a:t>
            </a:r>
          </a:p>
          <a:p>
            <a:pPr algn="ctr" eaLnBrk="1" hangingPunct="1">
              <a:buClrTx/>
              <a:buFontTx/>
              <a:buNone/>
            </a:pPr>
            <a:r>
              <a:rPr lang="de-DE" altLang="en-DE" sz="1400" dirty="0" err="1">
                <a:solidFill>
                  <a:srgbClr val="FF0000"/>
                </a:solidFill>
                <a:latin typeface="Verdana" panose="020B0604030504040204" pitchFamily="34" charset="0"/>
              </a:rPr>
              <a:t>aquifer</a:t>
            </a:r>
            <a:endParaRPr lang="de-DE" altLang="en-DE" sz="1400" dirty="0">
              <a:solidFill>
                <a:srgbClr val="FF0000"/>
              </a:solidFill>
              <a:latin typeface="Verdana" panose="020B0604030504040204" pitchFamily="34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de-DE" altLang="en-DE" sz="1400" dirty="0">
                <a:solidFill>
                  <a:srgbClr val="FF0000"/>
                </a:solidFill>
                <a:latin typeface="Verdana" panose="020B0604030504040204" pitchFamily="34" charset="0"/>
              </a:rPr>
              <a:t>(</a:t>
            </a:r>
            <a:r>
              <a:rPr lang="de-DE" altLang="en-DE" sz="1400" dirty="0" err="1">
                <a:solidFill>
                  <a:srgbClr val="FF0000"/>
                </a:solidFill>
                <a:latin typeface="Verdana" panose="020B0604030504040204" pitchFamily="34" charset="0"/>
              </a:rPr>
              <a:t>sandstone</a:t>
            </a:r>
            <a:r>
              <a:rPr lang="de-DE" altLang="en-DE" sz="1400" dirty="0">
                <a:solidFill>
                  <a:srgbClr val="FF0000"/>
                </a:solidFill>
                <a:latin typeface="Verdana" panose="020B0604030504040204" pitchFamily="34" charset="0"/>
              </a:rPr>
              <a:t>,</a:t>
            </a:r>
          </a:p>
          <a:p>
            <a:pPr algn="ctr" eaLnBrk="1" hangingPunct="1">
              <a:buClrTx/>
              <a:buFontTx/>
              <a:buNone/>
            </a:pPr>
            <a:r>
              <a:rPr lang="de-DE" altLang="en-DE" sz="1400" dirty="0">
                <a:solidFill>
                  <a:srgbClr val="FF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FF0000"/>
                </a:solidFill>
                <a:latin typeface="Verdana" panose="020B0604030504040204" pitchFamily="34" charset="0"/>
              </a:rPr>
              <a:t>consolidated</a:t>
            </a:r>
            <a:r>
              <a:rPr lang="de-DE" altLang="en-DE" sz="1400" dirty="0">
                <a:solidFill>
                  <a:srgbClr val="FF0000"/>
                </a:solidFill>
                <a:latin typeface="Verdana" panose="020B0604030504040204" pitchFamily="34" charset="0"/>
              </a:rPr>
              <a:t>)</a:t>
            </a:r>
          </a:p>
        </p:txBody>
      </p:sp>
      <p:sp>
        <p:nvSpPr>
          <p:cNvPr id="18438" name="Line 6">
            <a:extLst>
              <a:ext uri="{FF2B5EF4-FFF2-40B4-BE49-F238E27FC236}">
                <a16:creationId xmlns:a16="http://schemas.microsoft.com/office/drawing/2014/main" id="{45C3F9E6-4A13-48CA-B8D6-9623D5CAEAA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794375" y="5045075"/>
            <a:ext cx="2163763" cy="146050"/>
          </a:xfrm>
          <a:prstGeom prst="line">
            <a:avLst/>
          </a:prstGeom>
          <a:noFill/>
          <a:ln w="19080" cap="flat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9" name="Line 7">
            <a:extLst>
              <a:ext uri="{FF2B5EF4-FFF2-40B4-BE49-F238E27FC236}">
                <a16:creationId xmlns:a16="http://schemas.microsoft.com/office/drawing/2014/main" id="{8ACBB03D-F750-4F27-9CA0-E61250A360BE}"/>
              </a:ext>
            </a:extLst>
          </p:cNvPr>
          <p:cNvSpPr>
            <a:spLocks noChangeShapeType="1"/>
          </p:cNvSpPr>
          <p:nvPr/>
        </p:nvSpPr>
        <p:spPr bwMode="auto">
          <a:xfrm>
            <a:off x="1619250" y="1949450"/>
            <a:ext cx="76200" cy="515938"/>
          </a:xfrm>
          <a:prstGeom prst="line">
            <a:avLst/>
          </a:prstGeom>
          <a:noFill/>
          <a:ln w="19080" cap="flat">
            <a:solidFill>
              <a:srgbClr val="3333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0" name="Text Box 8">
            <a:extLst>
              <a:ext uri="{FF2B5EF4-FFF2-40B4-BE49-F238E27FC236}">
                <a16:creationId xmlns:a16="http://schemas.microsoft.com/office/drawing/2014/main" id="{152431D7-6B9B-419E-8E99-4984EE4C5F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112" y="1577975"/>
            <a:ext cx="3493839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265113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265113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265113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265113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265113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265113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265113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265113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265113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de-DE" altLang="en-DE" sz="1400" dirty="0" err="1">
                <a:solidFill>
                  <a:srgbClr val="3333CC"/>
                </a:solidFill>
                <a:latin typeface="Verdana" panose="020B0604030504040204" pitchFamily="34" charset="0"/>
              </a:rPr>
              <a:t>recharge</a:t>
            </a:r>
            <a:r>
              <a:rPr lang="de-DE" altLang="en-DE" sz="1400" dirty="0">
                <a:solidFill>
                  <a:srgbClr val="3333CC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3333CC"/>
                </a:solidFill>
                <a:latin typeface="Verdana" panose="020B0604030504040204" pitchFamily="34" charset="0"/>
              </a:rPr>
              <a:t>area</a:t>
            </a:r>
            <a:r>
              <a:rPr lang="de-DE" altLang="en-DE" sz="1400" dirty="0">
                <a:solidFill>
                  <a:srgbClr val="3333CC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3333CC"/>
                </a:solidFill>
                <a:latin typeface="Verdana" panose="020B0604030504040204" pitchFamily="34" charset="0"/>
              </a:rPr>
              <a:t>for</a:t>
            </a:r>
            <a:r>
              <a:rPr lang="de-DE" altLang="en-DE" sz="1400" dirty="0">
                <a:solidFill>
                  <a:srgbClr val="3333CC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3333CC"/>
                </a:solidFill>
                <a:latin typeface="Verdana" panose="020B0604030504040204" pitchFamily="34" charset="0"/>
              </a:rPr>
              <a:t>lower</a:t>
            </a:r>
            <a:r>
              <a:rPr lang="de-DE" altLang="en-DE" sz="1400" dirty="0">
                <a:solidFill>
                  <a:srgbClr val="3333CC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3333CC"/>
                </a:solidFill>
                <a:latin typeface="Verdana" panose="020B0604030504040204" pitchFamily="34" charset="0"/>
              </a:rPr>
              <a:t>aquifer</a:t>
            </a:r>
            <a:endParaRPr lang="de-DE" altLang="en-DE" sz="1400" dirty="0">
              <a:solidFill>
                <a:srgbClr val="3333CC"/>
              </a:solidFill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AutoShape 1">
            <a:extLst>
              <a:ext uri="{FF2B5EF4-FFF2-40B4-BE49-F238E27FC236}">
                <a16:creationId xmlns:a16="http://schemas.microsoft.com/office/drawing/2014/main" id="{0EAC3E61-4507-4289-BA87-249F63608A3D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866232" y="553244"/>
            <a:ext cx="693737" cy="2143125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AF91F4E5-D7DE-4228-8A34-C1BD59207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13" y="1601788"/>
            <a:ext cx="3073400" cy="402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59" name="Picture 3">
            <a:extLst>
              <a:ext uri="{FF2B5EF4-FFF2-40B4-BE49-F238E27FC236}">
                <a16:creationId xmlns:a16="http://schemas.microsoft.com/office/drawing/2014/main" id="{99AD7568-880F-4FA7-A4C2-7E48AB2F0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75" y="1277938"/>
            <a:ext cx="2851150" cy="229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60" name="Text Box 4">
            <a:extLst>
              <a:ext uri="{FF2B5EF4-FFF2-40B4-BE49-F238E27FC236}">
                <a16:creationId xmlns:a16="http://schemas.microsoft.com/office/drawing/2014/main" id="{9F9A37F9-ACF2-4AA1-AACE-246B225A40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4" y="1590675"/>
            <a:ext cx="2232893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>
              <a:spcAft>
                <a:spcPts val="600"/>
              </a:spcAft>
              <a:buClrTx/>
              <a:buFontTx/>
              <a:buNone/>
            </a:pPr>
            <a:r>
              <a:rPr lang="de-DE" altLang="en-DE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Artesian</a:t>
            </a:r>
            <a:r>
              <a:rPr lang="de-DE" altLang="en-DE" sz="12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well</a:t>
            </a:r>
            <a:r>
              <a:rPr lang="de-DE" altLang="en-DE" sz="1200" dirty="0">
                <a:solidFill>
                  <a:srgbClr val="000000"/>
                </a:solidFill>
                <a:latin typeface="Verdana" panose="020B0604030504040204" pitchFamily="34" charset="0"/>
              </a:rPr>
              <a:t> at Albertplatz, Dresden</a:t>
            </a:r>
          </a:p>
        </p:txBody>
      </p:sp>
      <p:sp>
        <p:nvSpPr>
          <p:cNvPr id="19461" name="Text Box 5">
            <a:extLst>
              <a:ext uri="{FF2B5EF4-FFF2-40B4-BE49-F238E27FC236}">
                <a16:creationId xmlns:a16="http://schemas.microsoft.com/office/drawing/2014/main" id="{4F014468-0C73-4224-8DDD-E41B339C4E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200" y="1211263"/>
            <a:ext cx="7639050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de-DE" altLang="en-DE" sz="1800" dirty="0" err="1">
                <a:solidFill>
                  <a:srgbClr val="0B2A51"/>
                </a:solidFill>
                <a:latin typeface="Verdana" panose="020B0604030504040204" pitchFamily="34" charset="0"/>
              </a:rPr>
              <a:t>Artesian</a:t>
            </a:r>
            <a:r>
              <a:rPr lang="de-DE" altLang="en-DE" sz="1800" dirty="0">
                <a:solidFill>
                  <a:srgbClr val="0B2A51"/>
                </a:solidFill>
                <a:latin typeface="Verdana" panose="020B0604030504040204" pitchFamily="34" charset="0"/>
              </a:rPr>
              <a:t> Well at Albertplatz</a:t>
            </a:r>
          </a:p>
        </p:txBody>
      </p:sp>
      <p:pic>
        <p:nvPicPr>
          <p:cNvPr id="19462" name="Picture 6">
            <a:extLst>
              <a:ext uri="{FF2B5EF4-FFF2-40B4-BE49-F238E27FC236}">
                <a16:creationId xmlns:a16="http://schemas.microsoft.com/office/drawing/2014/main" id="{B4709896-6F33-4915-B3E4-7BC2E689D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600" y="4584700"/>
            <a:ext cx="2312988" cy="173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63" name="Text Box 7">
            <a:extLst>
              <a:ext uri="{FF2B5EF4-FFF2-40B4-BE49-F238E27FC236}">
                <a16:creationId xmlns:a16="http://schemas.microsoft.com/office/drawing/2014/main" id="{A3659AE0-1A9D-4A18-A067-19F3CDF7B9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8363" y="3017838"/>
            <a:ext cx="1585912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r">
              <a:spcAft>
                <a:spcPts val="600"/>
              </a:spcAft>
              <a:buClrTx/>
              <a:buFontTx/>
              <a:buNone/>
            </a:pPr>
            <a:r>
              <a:rPr lang="de-DE" altLang="en-DE" sz="1200" dirty="0">
                <a:solidFill>
                  <a:srgbClr val="000000"/>
                </a:solidFill>
                <a:latin typeface="Verdana" panose="020B0604030504040204" pitchFamily="34" charset="0"/>
              </a:rPr>
              <a:t>spring </a:t>
            </a:r>
            <a:r>
              <a:rPr lang="de-DE" altLang="en-DE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chamber</a:t>
            </a:r>
            <a:r>
              <a:rPr lang="de-DE" altLang="en-DE" sz="12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before</a:t>
            </a:r>
            <a:r>
              <a:rPr lang="de-DE" altLang="en-DE" sz="1200" dirty="0">
                <a:solidFill>
                  <a:srgbClr val="000000"/>
                </a:solidFill>
                <a:latin typeface="Verdana" panose="020B0604030504040204" pitchFamily="34" charset="0"/>
              </a:rPr>
              <a:t> 2014</a:t>
            </a:r>
          </a:p>
        </p:txBody>
      </p:sp>
      <p:sp>
        <p:nvSpPr>
          <p:cNvPr id="19464" name="Text Box 8">
            <a:extLst>
              <a:ext uri="{FF2B5EF4-FFF2-40B4-BE49-F238E27FC236}">
                <a16:creationId xmlns:a16="http://schemas.microsoft.com/office/drawing/2014/main" id="{1C8D2857-6279-42B5-A4F1-6968B25DDE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8488" y="3605213"/>
            <a:ext cx="2195512" cy="1017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30213" algn="l"/>
                <a:tab pos="862013" algn="l"/>
                <a:tab pos="1293813" algn="l"/>
                <a:tab pos="1725613" algn="l"/>
                <a:tab pos="2157413" algn="l"/>
                <a:tab pos="2589213" algn="l"/>
                <a:tab pos="3021013" algn="l"/>
                <a:tab pos="3452813" algn="l"/>
                <a:tab pos="3886200" algn="l"/>
                <a:tab pos="4316413" algn="l"/>
                <a:tab pos="4748213" algn="l"/>
                <a:tab pos="5180013" algn="l"/>
                <a:tab pos="5611813" algn="l"/>
                <a:tab pos="6043613" algn="l"/>
                <a:tab pos="6475413" algn="l"/>
                <a:tab pos="6907213" algn="l"/>
                <a:tab pos="7339013" algn="l"/>
                <a:tab pos="7772400" algn="l"/>
                <a:tab pos="8202613" algn="l"/>
                <a:tab pos="86344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>
              <a:spcAft>
                <a:spcPts val="600"/>
              </a:spcAft>
              <a:buClrTx/>
              <a:buFontTx/>
              <a:buNone/>
            </a:pPr>
            <a:r>
              <a:rPr lang="de-DE" altLang="en-DE" sz="1200" dirty="0">
                <a:solidFill>
                  <a:srgbClr val="000000"/>
                </a:solidFill>
                <a:latin typeface="Verdana" panose="020B0604030504040204" pitchFamily="34" charset="0"/>
              </a:rPr>
              <a:t>spring </a:t>
            </a:r>
            <a:r>
              <a:rPr lang="de-DE" altLang="en-DE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chamber</a:t>
            </a:r>
            <a:r>
              <a:rPr lang="de-DE" altLang="en-DE" sz="12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during</a:t>
            </a:r>
            <a:r>
              <a:rPr lang="de-DE" altLang="en-DE" sz="12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construction</a:t>
            </a:r>
            <a:r>
              <a:rPr lang="de-DE" altLang="en-DE" sz="12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of</a:t>
            </a:r>
            <a:r>
              <a:rPr lang="de-DE" altLang="en-DE" sz="1200" dirty="0">
                <a:solidFill>
                  <a:srgbClr val="000000"/>
                </a:solidFill>
                <a:latin typeface="Verdana" panose="020B0604030504040204" pitchFamily="34" charset="0"/>
              </a:rPr>
              <a:t> an </a:t>
            </a:r>
            <a:r>
              <a:rPr lang="de-DE" altLang="en-DE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adjacent</a:t>
            </a:r>
            <a:r>
              <a:rPr lang="de-DE" altLang="en-DE" sz="12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building</a:t>
            </a:r>
            <a:r>
              <a:rPr lang="de-DE" altLang="en-DE" sz="1200" dirty="0">
                <a:solidFill>
                  <a:srgbClr val="000000"/>
                </a:solidFill>
                <a:latin typeface="Verdana" panose="020B0604030504040204" pitchFamily="34" charset="0"/>
              </a:rPr>
              <a:t> (</a:t>
            </a:r>
            <a:r>
              <a:rPr lang="de-DE" altLang="en-DE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both</a:t>
            </a:r>
            <a:r>
              <a:rPr lang="de-DE" altLang="en-DE" sz="12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photos</a:t>
            </a:r>
            <a:r>
              <a:rPr lang="de-DE" altLang="en-DE" sz="12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200" dirty="0" err="1">
                <a:solidFill>
                  <a:srgbClr val="000000"/>
                </a:solidFill>
                <a:latin typeface="Verdana" panose="020B0604030504040204" pitchFamily="34" charset="0"/>
              </a:rPr>
              <a:t>by</a:t>
            </a:r>
            <a:r>
              <a:rPr lang="de-DE" altLang="en-DE" sz="1200" dirty="0">
                <a:solidFill>
                  <a:srgbClr val="000000"/>
                </a:solidFill>
                <a:latin typeface="Verdana" panose="020B0604030504040204" pitchFamily="34" charset="0"/>
              </a:rPr>
              <a:t> F. Tritschler, 2014)</a:t>
            </a:r>
          </a:p>
        </p:txBody>
      </p:sp>
      <p:pic>
        <p:nvPicPr>
          <p:cNvPr id="19465" name="Picture 9">
            <a:extLst>
              <a:ext uri="{FF2B5EF4-FFF2-40B4-BE49-F238E27FC236}">
                <a16:creationId xmlns:a16="http://schemas.microsoft.com/office/drawing/2014/main" id="{48FDDB5D-E416-4F95-AFB0-B92D8C687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700" y="3717925"/>
            <a:ext cx="3035300" cy="227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>
            <a:extLst>
              <a:ext uri="{FF2B5EF4-FFF2-40B4-BE49-F238E27FC236}">
                <a16:creationId xmlns:a16="http://schemas.microsoft.com/office/drawing/2014/main" id="{F0DE08F1-6415-4213-A013-B39BBA524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13" y="2541588"/>
            <a:ext cx="7273925" cy="345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82" name="Text Box 2">
            <a:extLst>
              <a:ext uri="{FF2B5EF4-FFF2-40B4-BE49-F238E27FC236}">
                <a16:creationId xmlns:a16="http://schemas.microsoft.com/office/drawing/2014/main" id="{A2BB329B-2600-4074-9274-BBA2D9068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150" y="1204913"/>
            <a:ext cx="2905125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de-DE" altLang="en-DE" sz="1800" dirty="0" err="1">
                <a:solidFill>
                  <a:srgbClr val="0B2A51"/>
                </a:solidFill>
                <a:latin typeface="Verdana" panose="020B0604030504040204" pitchFamily="34" charset="0"/>
              </a:rPr>
              <a:t>Example</a:t>
            </a:r>
            <a:endParaRPr lang="de-DE" altLang="en-DE" sz="1800" dirty="0">
              <a:solidFill>
                <a:srgbClr val="0B2A51"/>
              </a:solidFill>
              <a:latin typeface="Verdana" panose="020B0604030504040204" pitchFamily="34" charset="0"/>
            </a:endParaRPr>
          </a:p>
        </p:txBody>
      </p:sp>
      <p:graphicFrame>
        <p:nvGraphicFramePr>
          <p:cNvPr id="20483" name="Group 3">
            <a:extLst>
              <a:ext uri="{FF2B5EF4-FFF2-40B4-BE49-F238E27FC236}">
                <a16:creationId xmlns:a16="http://schemas.microsoft.com/office/drawing/2014/main" id="{00580D87-B0C0-4AAD-89A4-884F510FAF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779717"/>
              </p:ext>
            </p:extLst>
          </p:nvPr>
        </p:nvGraphicFramePr>
        <p:xfrm>
          <a:off x="971550" y="1662113"/>
          <a:ext cx="5907088" cy="1439864"/>
        </p:xfrm>
        <a:graphic>
          <a:graphicData uri="http://schemas.openxmlformats.org/drawingml/2006/table">
            <a:tbl>
              <a:tblPr/>
              <a:tblGrid>
                <a:gridCol w="863600">
                  <a:extLst>
                    <a:ext uri="{9D8B030D-6E8A-4147-A177-3AD203B41FA5}">
                      <a16:colId xmlns:a16="http://schemas.microsoft.com/office/drawing/2014/main" val="2790298293"/>
                    </a:ext>
                  </a:extLst>
                </a:gridCol>
                <a:gridCol w="1223963">
                  <a:extLst>
                    <a:ext uri="{9D8B030D-6E8A-4147-A177-3AD203B41FA5}">
                      <a16:colId xmlns:a16="http://schemas.microsoft.com/office/drawing/2014/main" val="674225808"/>
                    </a:ext>
                  </a:extLst>
                </a:gridCol>
                <a:gridCol w="1298575">
                  <a:extLst>
                    <a:ext uri="{9D8B030D-6E8A-4147-A177-3AD203B41FA5}">
                      <a16:colId xmlns:a16="http://schemas.microsoft.com/office/drawing/2014/main" val="4201795841"/>
                    </a:ext>
                  </a:extLst>
                </a:gridCol>
                <a:gridCol w="1223962">
                  <a:extLst>
                    <a:ext uri="{9D8B030D-6E8A-4147-A177-3AD203B41FA5}">
                      <a16:colId xmlns:a16="http://schemas.microsoft.com/office/drawing/2014/main" val="2522146334"/>
                    </a:ext>
                  </a:extLst>
                </a:gridCol>
                <a:gridCol w="1296988">
                  <a:extLst>
                    <a:ext uri="{9D8B030D-6E8A-4147-A177-3AD203B41FA5}">
                      <a16:colId xmlns:a16="http://schemas.microsoft.com/office/drawing/2014/main" val="769758432"/>
                    </a:ext>
                  </a:extLst>
                </a:gridCol>
              </a:tblGrid>
              <a:tr h="287338">
                <a:tc>
                  <a:txBody>
                    <a:bodyPr/>
                    <a:lstStyle>
                      <a:lvl1pPr>
                        <a:spcBef>
                          <a:spcPts val="4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1pPr>
                      <a:lvl2pPr>
                        <a:spcBef>
                          <a:spcPts val="4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2pPr>
                      <a:lvl3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3pPr>
                      <a:lvl4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4pPr>
                      <a:lvl5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2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GB" altLang="en-DE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Verdana" panose="020B0604030504040204" pitchFamily="34" charset="0"/>
                          <a:cs typeface="Noto Sans CJK SC" charset="0"/>
                        </a:rPr>
                        <a:t>Aquifer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4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1pPr>
                      <a:lvl2pPr>
                        <a:spcBef>
                          <a:spcPts val="4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2pPr>
                      <a:lvl3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3pPr>
                      <a:lvl4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4pPr>
                      <a:lvl5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de-DE" altLang="en-DE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Verdana" panose="020B0604030504040204" pitchFamily="34" charset="0"/>
                          <a:cs typeface="Noto Sans CJK SC" charset="0"/>
                        </a:rPr>
                        <a:t>Obs. </a:t>
                      </a:r>
                      <a:r>
                        <a:rPr kumimoji="0" lang="de-DE" altLang="en-DE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Verdana" panose="020B0604030504040204" pitchFamily="34" charset="0"/>
                          <a:cs typeface="Noto Sans CJK SC" charset="0"/>
                        </a:rPr>
                        <a:t>point</a:t>
                      </a:r>
                      <a:r>
                        <a:rPr kumimoji="0" lang="de-DE" altLang="en-DE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Verdana" panose="020B0604030504040204" pitchFamily="34" charset="0"/>
                          <a:cs typeface="Noto Sans CJK SC" charset="0"/>
                        </a:rPr>
                        <a:t> 1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4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1pPr>
                      <a:lvl2pPr>
                        <a:spcBef>
                          <a:spcPts val="4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2pPr>
                      <a:lvl3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3pPr>
                      <a:lvl4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4pPr>
                      <a:lvl5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de-DE" altLang="en-DE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Verdana" panose="020B0604030504040204" pitchFamily="34" charset="0"/>
                          <a:cs typeface="Noto Sans CJK SC" charset="0"/>
                        </a:rPr>
                        <a:t>Obs. </a:t>
                      </a:r>
                      <a:r>
                        <a:rPr kumimoji="0" lang="de-DE" altLang="en-DE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Verdana" panose="020B0604030504040204" pitchFamily="34" charset="0"/>
                          <a:cs typeface="Noto Sans CJK SC" charset="0"/>
                        </a:rPr>
                        <a:t>point</a:t>
                      </a:r>
                      <a:r>
                        <a:rPr kumimoji="0" lang="de-DE" altLang="en-DE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Verdana" panose="020B0604030504040204" pitchFamily="34" charset="0"/>
                          <a:cs typeface="Noto Sans CJK SC" charset="0"/>
                        </a:rPr>
                        <a:t> 2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4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1pPr>
                      <a:lvl2pPr>
                        <a:spcBef>
                          <a:spcPts val="4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2pPr>
                      <a:lvl3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3pPr>
                      <a:lvl4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4pPr>
                      <a:lvl5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de-DE" altLang="en-DE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Verdana" panose="020B0604030504040204" pitchFamily="34" charset="0"/>
                          <a:cs typeface="Noto Sans CJK SC" charset="0"/>
                        </a:rPr>
                        <a:t>Obs. </a:t>
                      </a:r>
                      <a:r>
                        <a:rPr kumimoji="0" lang="de-DE" altLang="en-DE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Verdana" panose="020B0604030504040204" pitchFamily="34" charset="0"/>
                          <a:cs typeface="Noto Sans CJK SC" charset="0"/>
                        </a:rPr>
                        <a:t>point</a:t>
                      </a:r>
                      <a:r>
                        <a:rPr kumimoji="0" lang="de-DE" altLang="en-DE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Verdana" panose="020B0604030504040204" pitchFamily="34" charset="0"/>
                          <a:cs typeface="Noto Sans CJK SC" charset="0"/>
                        </a:rPr>
                        <a:t> 3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4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1pPr>
                      <a:lvl2pPr>
                        <a:spcBef>
                          <a:spcPts val="4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2pPr>
                      <a:lvl3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3pPr>
                      <a:lvl4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4pPr>
                      <a:lvl5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de-DE" altLang="en-DE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Verdana" panose="020B0604030504040204" pitchFamily="34" charset="0"/>
                          <a:cs typeface="Noto Sans CJK SC" charset="0"/>
                        </a:rPr>
                        <a:t>Obs. </a:t>
                      </a:r>
                      <a:r>
                        <a:rPr kumimoji="0" lang="de-DE" altLang="en-DE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Verdana" panose="020B0604030504040204" pitchFamily="34" charset="0"/>
                          <a:cs typeface="Noto Sans CJK SC" charset="0"/>
                        </a:rPr>
                        <a:t>point</a:t>
                      </a:r>
                      <a:r>
                        <a:rPr kumimoji="0" lang="de-DE" altLang="en-DE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Verdana" panose="020B0604030504040204" pitchFamily="34" charset="0"/>
                          <a:cs typeface="Noto Sans CJK SC" charset="0"/>
                        </a:rPr>
                        <a:t> 4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663013"/>
                  </a:ext>
                </a:extLst>
              </a:tr>
              <a:tr h="288925">
                <a:tc>
                  <a:txBody>
                    <a:bodyPr/>
                    <a:lstStyle>
                      <a:lvl1pPr>
                        <a:spcBef>
                          <a:spcPts val="4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1pPr>
                      <a:lvl2pPr>
                        <a:spcBef>
                          <a:spcPts val="4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2pPr>
                      <a:lvl3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3pPr>
                      <a:lvl4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4pPr>
                      <a:lvl5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de-DE" altLang="en-DE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Verdana" panose="020B0604030504040204" pitchFamily="34" charset="0"/>
                          <a:cs typeface="Noto Sans CJK SC" charset="0"/>
                        </a:rPr>
                        <a:t>A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4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1pPr>
                      <a:lvl2pPr>
                        <a:spcBef>
                          <a:spcPts val="4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2pPr>
                      <a:lvl3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3pPr>
                      <a:lvl4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4pPr>
                      <a:lvl5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de-DE" altLang="en-DE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Verdana" panose="020B0604030504040204" pitchFamily="34" charset="0"/>
                          <a:cs typeface="Noto Sans CJK SC" charset="0"/>
                        </a:rPr>
                        <a:t>---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4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1pPr>
                      <a:lvl2pPr>
                        <a:spcBef>
                          <a:spcPts val="4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2pPr>
                      <a:lvl3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3pPr>
                      <a:lvl4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4pPr>
                      <a:lvl5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de-DE" altLang="en-D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Verdana" panose="020B0604030504040204" pitchFamily="34" charset="0"/>
                          <a:cs typeface="Noto Sans CJK SC" charset="0"/>
                        </a:rPr>
                        <a:t>---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4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1pPr>
                      <a:lvl2pPr>
                        <a:spcBef>
                          <a:spcPts val="4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2pPr>
                      <a:lvl3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3pPr>
                      <a:lvl4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4pPr>
                      <a:lvl5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GB" altLang="en-DE" sz="12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Verdana" panose="020B0604030504040204" pitchFamily="34" charset="0"/>
                        <a:cs typeface="Noto Sans CJK SC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4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1pPr>
                      <a:lvl2pPr>
                        <a:spcBef>
                          <a:spcPts val="4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2pPr>
                      <a:lvl3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3pPr>
                      <a:lvl4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4pPr>
                      <a:lvl5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GB" altLang="en-DE" sz="12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Verdana" panose="020B0604030504040204" pitchFamily="34" charset="0"/>
                        <a:cs typeface="Noto Sans CJK SC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0515216"/>
                  </a:ext>
                </a:extLst>
              </a:tr>
              <a:tr h="287338">
                <a:tc>
                  <a:txBody>
                    <a:bodyPr/>
                    <a:lstStyle>
                      <a:lvl1pPr>
                        <a:spcBef>
                          <a:spcPts val="4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1pPr>
                      <a:lvl2pPr>
                        <a:spcBef>
                          <a:spcPts val="4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2pPr>
                      <a:lvl3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3pPr>
                      <a:lvl4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4pPr>
                      <a:lvl5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de-DE" altLang="en-D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Verdana" panose="020B0604030504040204" pitchFamily="34" charset="0"/>
                          <a:cs typeface="Noto Sans CJK SC" charset="0"/>
                        </a:rPr>
                        <a:t>B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4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1pPr>
                      <a:lvl2pPr>
                        <a:spcBef>
                          <a:spcPts val="4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2pPr>
                      <a:lvl3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3pPr>
                      <a:lvl4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4pPr>
                      <a:lvl5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de-DE" altLang="en-DE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Verdana" panose="020B0604030504040204" pitchFamily="34" charset="0"/>
                          <a:cs typeface="Noto Sans CJK SC" charset="0"/>
                        </a:rPr>
                        <a:t>---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4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1pPr>
                      <a:lvl2pPr>
                        <a:spcBef>
                          <a:spcPts val="4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2pPr>
                      <a:lvl3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3pPr>
                      <a:lvl4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4pPr>
                      <a:lvl5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GB" altLang="en-DE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Verdana" panose="020B0604030504040204" pitchFamily="34" charset="0"/>
                        <a:cs typeface="Noto Sans CJK SC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4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1pPr>
                      <a:lvl2pPr>
                        <a:spcBef>
                          <a:spcPts val="4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2pPr>
                      <a:lvl3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3pPr>
                      <a:lvl4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4pPr>
                      <a:lvl5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GB" altLang="en-DE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Verdana" panose="020B0604030504040204" pitchFamily="34" charset="0"/>
                        <a:cs typeface="Noto Sans CJK SC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4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1pPr>
                      <a:lvl2pPr>
                        <a:spcBef>
                          <a:spcPts val="4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2pPr>
                      <a:lvl3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3pPr>
                      <a:lvl4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4pPr>
                      <a:lvl5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GB" altLang="en-DE" sz="12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Verdana" panose="020B0604030504040204" pitchFamily="34" charset="0"/>
                        <a:cs typeface="Noto Sans CJK SC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1067007"/>
                  </a:ext>
                </a:extLst>
              </a:tr>
              <a:tr h="287338">
                <a:tc>
                  <a:txBody>
                    <a:bodyPr/>
                    <a:lstStyle>
                      <a:lvl1pPr>
                        <a:spcBef>
                          <a:spcPts val="4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1pPr>
                      <a:lvl2pPr>
                        <a:spcBef>
                          <a:spcPts val="4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2pPr>
                      <a:lvl3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3pPr>
                      <a:lvl4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4pPr>
                      <a:lvl5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de-DE" altLang="en-D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Verdana" panose="020B0604030504040204" pitchFamily="34" charset="0"/>
                          <a:cs typeface="Noto Sans CJK SC" charset="0"/>
                        </a:rPr>
                        <a:t>C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4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1pPr>
                      <a:lvl2pPr>
                        <a:spcBef>
                          <a:spcPts val="4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2pPr>
                      <a:lvl3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3pPr>
                      <a:lvl4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4pPr>
                      <a:lvl5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GB" altLang="en-DE" sz="12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Verdana" panose="020B0604030504040204" pitchFamily="34" charset="0"/>
                        <a:cs typeface="Noto Sans CJK SC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4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1pPr>
                      <a:lvl2pPr>
                        <a:spcBef>
                          <a:spcPts val="4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2pPr>
                      <a:lvl3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3pPr>
                      <a:lvl4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4pPr>
                      <a:lvl5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GB" altLang="en-DE" sz="12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Verdana" panose="020B0604030504040204" pitchFamily="34" charset="0"/>
                        <a:cs typeface="Noto Sans CJK SC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4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1pPr>
                      <a:lvl2pPr>
                        <a:spcBef>
                          <a:spcPts val="4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2pPr>
                      <a:lvl3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3pPr>
                      <a:lvl4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4pPr>
                      <a:lvl5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GB" altLang="en-DE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Verdana" panose="020B0604030504040204" pitchFamily="34" charset="0"/>
                        <a:cs typeface="Noto Sans CJK SC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4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1pPr>
                      <a:lvl2pPr>
                        <a:spcBef>
                          <a:spcPts val="4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2pPr>
                      <a:lvl3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3pPr>
                      <a:lvl4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4pPr>
                      <a:lvl5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GB" altLang="en-DE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Verdana" panose="020B0604030504040204" pitchFamily="34" charset="0"/>
                        <a:cs typeface="Noto Sans CJK SC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3029477"/>
                  </a:ext>
                </a:extLst>
              </a:tr>
              <a:tr h="288925">
                <a:tc>
                  <a:txBody>
                    <a:bodyPr/>
                    <a:lstStyle>
                      <a:lvl1pPr>
                        <a:spcBef>
                          <a:spcPts val="4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1pPr>
                      <a:lvl2pPr>
                        <a:spcBef>
                          <a:spcPts val="4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2pPr>
                      <a:lvl3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3pPr>
                      <a:lvl4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4pPr>
                      <a:lvl5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de-DE" altLang="en-DE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1D4B"/>
                          </a:solidFill>
                          <a:effectLst/>
                          <a:latin typeface="Verdana" panose="020B0604030504040204" pitchFamily="34" charset="0"/>
                          <a:cs typeface="Noto Sans CJK SC" charset="0"/>
                        </a:rPr>
                        <a:t>D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4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1pPr>
                      <a:lvl2pPr>
                        <a:spcBef>
                          <a:spcPts val="4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2pPr>
                      <a:lvl3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3pPr>
                      <a:lvl4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4pPr>
                      <a:lvl5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GB" altLang="en-DE" sz="12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Verdana" panose="020B0604030504040204" pitchFamily="34" charset="0"/>
                        <a:cs typeface="Noto Sans CJK SC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4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1pPr>
                      <a:lvl2pPr>
                        <a:spcBef>
                          <a:spcPts val="4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2pPr>
                      <a:lvl3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3pPr>
                      <a:lvl4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4pPr>
                      <a:lvl5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GB" altLang="en-DE" sz="12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Verdana" panose="020B0604030504040204" pitchFamily="34" charset="0"/>
                        <a:cs typeface="Noto Sans CJK SC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4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1pPr>
                      <a:lvl2pPr>
                        <a:spcBef>
                          <a:spcPts val="4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2pPr>
                      <a:lvl3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3pPr>
                      <a:lvl4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4pPr>
                      <a:lvl5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GB" altLang="en-DE" sz="1200" b="1" i="0" u="none" strike="noStrike" cap="none" normalizeH="0" baseline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Verdana" panose="020B0604030504040204" pitchFamily="34" charset="0"/>
                        <a:cs typeface="Noto Sans CJK SC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4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1pPr>
                      <a:lvl2pPr>
                        <a:spcBef>
                          <a:spcPts val="4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4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2pPr>
                      <a:lvl3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3pPr>
                      <a:lvl4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4pPr>
                      <a:lvl5pPr>
                        <a:spcBef>
                          <a:spcPts val="35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35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1200" b="1">
                          <a:solidFill>
                            <a:srgbClr val="000000"/>
                          </a:solidFill>
                          <a:latin typeface="Verdana" panose="020B0604030504040204" pitchFamily="34" charset="0"/>
                          <a:cs typeface="Noto Sans CJK SC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2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GB" altLang="en-DE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1D4B"/>
                        </a:solidFill>
                        <a:effectLst/>
                        <a:latin typeface="Verdana" panose="020B0604030504040204" pitchFamily="34" charset="0"/>
                        <a:cs typeface="Noto Sans CJK SC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1253963"/>
                  </a:ext>
                </a:extLst>
              </a:tr>
            </a:tbl>
          </a:graphicData>
        </a:graphic>
      </p:graphicFrame>
      <p:sp>
        <p:nvSpPr>
          <p:cNvPr id="20569" name="Text Box 89">
            <a:extLst>
              <a:ext uri="{FF2B5EF4-FFF2-40B4-BE49-F238E27FC236}">
                <a16:creationId xmlns:a16="http://schemas.microsoft.com/office/drawing/2014/main" id="{0096EA22-2655-4D3F-A363-865EB35376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3066" y="2806700"/>
            <a:ext cx="1146766" cy="27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de-DE" altLang="en-DE" sz="1200" dirty="0" err="1">
                <a:solidFill>
                  <a:srgbClr val="000000"/>
                </a:solidFill>
              </a:rPr>
              <a:t>conf</a:t>
            </a:r>
            <a:r>
              <a:rPr lang="de-DE" altLang="en-DE" sz="1200" dirty="0">
                <a:solidFill>
                  <a:srgbClr val="000000"/>
                </a:solidFill>
              </a:rPr>
              <a:t>., </a:t>
            </a:r>
            <a:r>
              <a:rPr lang="de-DE" altLang="en-DE" sz="1200" dirty="0" err="1">
                <a:solidFill>
                  <a:srgbClr val="000000"/>
                </a:solidFill>
              </a:rPr>
              <a:t>artesian</a:t>
            </a:r>
            <a:endParaRPr lang="de-DE" altLang="en-DE" sz="1200" dirty="0">
              <a:solidFill>
                <a:srgbClr val="000000"/>
              </a:solidFill>
            </a:endParaRPr>
          </a:p>
        </p:txBody>
      </p:sp>
      <p:sp>
        <p:nvSpPr>
          <p:cNvPr id="20570" name="Text Box 90">
            <a:extLst>
              <a:ext uri="{FF2B5EF4-FFF2-40B4-BE49-F238E27FC236}">
                <a16:creationId xmlns:a16="http://schemas.microsoft.com/office/drawing/2014/main" id="{E36D1E1A-C52E-49C2-A2E9-CCBEE4D28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8825" y="2806700"/>
            <a:ext cx="762045" cy="27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de-DE" altLang="en-DE" sz="1200">
                <a:solidFill>
                  <a:srgbClr val="000000"/>
                </a:solidFill>
              </a:rPr>
              <a:t>confined</a:t>
            </a:r>
          </a:p>
        </p:txBody>
      </p:sp>
      <p:sp>
        <p:nvSpPr>
          <p:cNvPr id="20571" name="Text Box 91">
            <a:extLst>
              <a:ext uri="{FF2B5EF4-FFF2-40B4-BE49-F238E27FC236}">
                <a16:creationId xmlns:a16="http://schemas.microsoft.com/office/drawing/2014/main" id="{91602B8C-CB3C-4D06-AE0D-A3ACDD877D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2150" y="2809875"/>
            <a:ext cx="762045" cy="27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de-DE" altLang="en-DE" sz="1200">
                <a:solidFill>
                  <a:srgbClr val="000000"/>
                </a:solidFill>
              </a:rPr>
              <a:t>confined</a:t>
            </a:r>
          </a:p>
        </p:txBody>
      </p:sp>
      <p:sp>
        <p:nvSpPr>
          <p:cNvPr id="20572" name="Text Box 92">
            <a:extLst>
              <a:ext uri="{FF2B5EF4-FFF2-40B4-BE49-F238E27FC236}">
                <a16:creationId xmlns:a16="http://schemas.microsoft.com/office/drawing/2014/main" id="{A09EE6AC-96BD-46B9-B5BA-C8C3866442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8650" y="2806700"/>
            <a:ext cx="762045" cy="27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de-DE" altLang="en-DE" sz="1200">
                <a:solidFill>
                  <a:srgbClr val="000000"/>
                </a:solidFill>
              </a:rPr>
              <a:t>confined</a:t>
            </a:r>
          </a:p>
        </p:txBody>
      </p:sp>
      <p:sp>
        <p:nvSpPr>
          <p:cNvPr id="20573" name="Text Box 93">
            <a:extLst>
              <a:ext uri="{FF2B5EF4-FFF2-40B4-BE49-F238E27FC236}">
                <a16:creationId xmlns:a16="http://schemas.microsoft.com/office/drawing/2014/main" id="{B212BEAE-C7AE-4CC9-8A77-81CF4B91F2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0863" y="2522538"/>
            <a:ext cx="931963" cy="27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de-DE" altLang="en-DE" sz="1200">
                <a:solidFill>
                  <a:srgbClr val="000000"/>
                </a:solidFill>
              </a:rPr>
              <a:t>unconfined</a:t>
            </a:r>
          </a:p>
        </p:txBody>
      </p:sp>
      <p:sp>
        <p:nvSpPr>
          <p:cNvPr id="20574" name="Text Box 94">
            <a:extLst>
              <a:ext uri="{FF2B5EF4-FFF2-40B4-BE49-F238E27FC236}">
                <a16:creationId xmlns:a16="http://schemas.microsoft.com/office/drawing/2014/main" id="{106C66BF-3C7C-4131-AEB2-608EE67571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1350" y="2522538"/>
            <a:ext cx="931963" cy="27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de-DE" altLang="en-DE" sz="1200">
                <a:solidFill>
                  <a:srgbClr val="000000"/>
                </a:solidFill>
              </a:rPr>
              <a:t>unconfined</a:t>
            </a:r>
          </a:p>
        </p:txBody>
      </p:sp>
      <p:sp>
        <p:nvSpPr>
          <p:cNvPr id="20575" name="Text Box 95">
            <a:extLst>
              <a:ext uri="{FF2B5EF4-FFF2-40B4-BE49-F238E27FC236}">
                <a16:creationId xmlns:a16="http://schemas.microsoft.com/office/drawing/2014/main" id="{418E95E0-CA45-41DE-A725-C52FE31984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8650" y="2238375"/>
            <a:ext cx="931963" cy="27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de-DE" altLang="en-DE" sz="1200">
                <a:solidFill>
                  <a:srgbClr val="000000"/>
                </a:solidFill>
              </a:rPr>
              <a:t>unconfined</a:t>
            </a:r>
          </a:p>
        </p:txBody>
      </p:sp>
      <p:sp>
        <p:nvSpPr>
          <p:cNvPr id="20576" name="Text Box 96">
            <a:extLst>
              <a:ext uri="{FF2B5EF4-FFF2-40B4-BE49-F238E27FC236}">
                <a16:creationId xmlns:a16="http://schemas.microsoft.com/office/drawing/2014/main" id="{6ED61082-78B0-4637-B488-E1C06B9CFA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5950" y="1941513"/>
            <a:ext cx="931963" cy="27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de-DE" altLang="en-DE" sz="1200">
                <a:solidFill>
                  <a:srgbClr val="000000"/>
                </a:solidFill>
              </a:rPr>
              <a:t>unconfined</a:t>
            </a:r>
          </a:p>
        </p:txBody>
      </p:sp>
      <p:sp>
        <p:nvSpPr>
          <p:cNvPr id="20577" name="Text Box 97">
            <a:extLst>
              <a:ext uri="{FF2B5EF4-FFF2-40B4-BE49-F238E27FC236}">
                <a16:creationId xmlns:a16="http://schemas.microsoft.com/office/drawing/2014/main" id="{9D7A318F-71A7-4D89-A77F-4DF4B6793B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5950" y="2238375"/>
            <a:ext cx="931963" cy="27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de-DE" altLang="en-DE" sz="1200">
                <a:solidFill>
                  <a:srgbClr val="000000"/>
                </a:solidFill>
              </a:rPr>
              <a:t>unconfined</a:t>
            </a:r>
          </a:p>
        </p:txBody>
      </p:sp>
      <p:sp>
        <p:nvSpPr>
          <p:cNvPr id="20578" name="Text Box 98">
            <a:extLst>
              <a:ext uri="{FF2B5EF4-FFF2-40B4-BE49-F238E27FC236}">
                <a16:creationId xmlns:a16="http://schemas.microsoft.com/office/drawing/2014/main" id="{6F919C14-E689-497F-8CC8-CC6D273A6A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7388" y="2522538"/>
            <a:ext cx="762045" cy="27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de-DE" altLang="en-DE" sz="1200">
                <a:solidFill>
                  <a:srgbClr val="000000"/>
                </a:solidFill>
              </a:rPr>
              <a:t>confined</a:t>
            </a:r>
          </a:p>
        </p:txBody>
      </p:sp>
      <p:sp>
        <p:nvSpPr>
          <p:cNvPr id="20579" name="Text Box 99">
            <a:extLst>
              <a:ext uri="{FF2B5EF4-FFF2-40B4-BE49-F238E27FC236}">
                <a16:creationId xmlns:a16="http://schemas.microsoft.com/office/drawing/2014/main" id="{325BDAD8-205F-4539-A576-1FD4E2A72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1500" y="1954213"/>
            <a:ext cx="931963" cy="27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de-DE" altLang="en-DE" sz="1200">
                <a:solidFill>
                  <a:srgbClr val="000000"/>
                </a:solidFill>
              </a:rPr>
              <a:t>unconfined</a:t>
            </a:r>
          </a:p>
        </p:txBody>
      </p:sp>
      <p:sp>
        <p:nvSpPr>
          <p:cNvPr id="20580" name="Text Box 100">
            <a:extLst>
              <a:ext uri="{FF2B5EF4-FFF2-40B4-BE49-F238E27FC236}">
                <a16:creationId xmlns:a16="http://schemas.microsoft.com/office/drawing/2014/main" id="{5FD4AD54-4093-496B-BFBE-833A28F667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6588" y="2228850"/>
            <a:ext cx="762045" cy="27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de-DE" altLang="en-DE" sz="1200">
                <a:solidFill>
                  <a:srgbClr val="000000"/>
                </a:solidFill>
              </a:rPr>
              <a:t>confined</a:t>
            </a:r>
          </a:p>
        </p:txBody>
      </p:sp>
      <p:sp>
        <p:nvSpPr>
          <p:cNvPr id="20581" name="Text Box 101">
            <a:extLst>
              <a:ext uri="{FF2B5EF4-FFF2-40B4-BE49-F238E27FC236}">
                <a16:creationId xmlns:a16="http://schemas.microsoft.com/office/drawing/2014/main" id="{92788C88-AD21-4B94-A9B9-87A64F5580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6588" y="2495550"/>
            <a:ext cx="762045" cy="27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de-DE" altLang="en-DE" sz="1200">
                <a:solidFill>
                  <a:srgbClr val="000000"/>
                </a:solidFill>
              </a:rPr>
              <a:t>confined</a:t>
            </a:r>
          </a:p>
        </p:txBody>
      </p:sp>
      <p:sp>
        <p:nvSpPr>
          <p:cNvPr id="20582" name="Rectangle 102">
            <a:extLst>
              <a:ext uri="{FF2B5EF4-FFF2-40B4-BE49-F238E27FC236}">
                <a16:creationId xmlns:a16="http://schemas.microsoft.com/office/drawing/2014/main" id="{C6A93D80-5C18-48D4-82F7-E6258F89042B}"/>
              </a:ext>
            </a:extLst>
          </p:cNvPr>
          <p:cNvSpPr>
            <a:spLocks noChangeArrowheads="1"/>
          </p:cNvSpPr>
          <p:nvPr/>
        </p:nvSpPr>
        <p:spPr bwMode="auto">
          <a:xfrm rot="21240000">
            <a:off x="3289300" y="5511800"/>
            <a:ext cx="2016125" cy="2159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3" name="Text Box 103">
            <a:extLst>
              <a:ext uri="{FF2B5EF4-FFF2-40B4-BE49-F238E27FC236}">
                <a16:creationId xmlns:a16="http://schemas.microsoft.com/office/drawing/2014/main" id="{4BD56998-8A74-4F90-AE85-A92500F16E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2550" y="2493963"/>
            <a:ext cx="1049338" cy="5207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GB" altLang="en-DE" sz="1400" b="0">
                <a:solidFill>
                  <a:srgbClr val="000000"/>
                </a:solidFill>
                <a:latin typeface="Verdana" panose="020B0604030504040204" pitchFamily="34" charset="0"/>
              </a:rPr>
              <a:t>perched </a:t>
            </a:r>
          </a:p>
          <a:p>
            <a:pPr algn="ctr" eaLnBrk="1" hangingPunct="1">
              <a:buClrTx/>
              <a:buFontTx/>
              <a:buNone/>
            </a:pPr>
            <a:r>
              <a:rPr lang="en-GB" altLang="en-DE" sz="1400" b="0">
                <a:solidFill>
                  <a:srgbClr val="000000"/>
                </a:solidFill>
                <a:latin typeface="Verdana" panose="020B0604030504040204" pitchFamily="34" charset="0"/>
              </a:rPr>
              <a:t>aquifer</a:t>
            </a:r>
          </a:p>
        </p:txBody>
      </p:sp>
      <p:sp>
        <p:nvSpPr>
          <p:cNvPr id="20584" name="Text Box 104">
            <a:extLst>
              <a:ext uri="{FF2B5EF4-FFF2-40B4-BE49-F238E27FC236}">
                <a16:creationId xmlns:a16="http://schemas.microsoft.com/office/drawing/2014/main" id="{6044E233-5E80-412A-B9DB-8FDC492D42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5940425"/>
            <a:ext cx="7159625" cy="5207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*perched aquifer = unconfined aquifer on top of another unconfined aquifer, separated from each other by a shallow aquitard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23FFFC8B-12DB-45AB-A086-E296FD3D12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2847975"/>
            <a:ext cx="4968875" cy="136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de-DE" altLang="en-DE" sz="2000" dirty="0" err="1">
                <a:solidFill>
                  <a:srgbClr val="0B2A51"/>
                </a:solidFill>
                <a:latin typeface="Verdana" panose="020B0604030504040204" pitchFamily="34" charset="0"/>
              </a:rPr>
              <a:t>Pressure</a:t>
            </a:r>
            <a:r>
              <a:rPr lang="de-DE" altLang="en-DE" sz="2000" dirty="0">
                <a:solidFill>
                  <a:srgbClr val="0B2A51"/>
                </a:solidFill>
                <a:latin typeface="Verdana" panose="020B0604030504040204" pitchFamily="34" charset="0"/>
              </a:rPr>
              <a:t> and </a:t>
            </a:r>
            <a:r>
              <a:rPr lang="de-DE" altLang="en-DE" sz="2000" dirty="0" err="1">
                <a:solidFill>
                  <a:srgbClr val="0B2A51"/>
                </a:solidFill>
                <a:latin typeface="Verdana" panose="020B0604030504040204" pitchFamily="34" charset="0"/>
              </a:rPr>
              <a:t>Pressure</a:t>
            </a:r>
            <a:r>
              <a:rPr lang="de-DE" altLang="en-DE" sz="2000" dirty="0">
                <a:solidFill>
                  <a:srgbClr val="0B2A51"/>
                </a:solidFill>
                <a:latin typeface="Verdana" panose="020B0604030504040204" pitchFamily="34" charset="0"/>
              </a:rPr>
              <a:t> Head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>
            <a:extLst>
              <a:ext uri="{FF2B5EF4-FFF2-40B4-BE49-F238E27FC236}">
                <a16:creationId xmlns:a16="http://schemas.microsoft.com/office/drawing/2014/main" id="{CC521C1E-70A2-485A-92A3-B56463792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200" y="1187450"/>
            <a:ext cx="7423150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de-DE" altLang="en-DE" sz="1800" dirty="0" err="1">
                <a:solidFill>
                  <a:srgbClr val="0B2A51"/>
                </a:solidFill>
                <a:latin typeface="Verdana" panose="020B0604030504040204" pitchFamily="34" charset="0"/>
              </a:rPr>
              <a:t>Hydrostatic</a:t>
            </a:r>
            <a:r>
              <a:rPr lang="de-DE" altLang="en-DE" sz="1800" dirty="0">
                <a:solidFill>
                  <a:srgbClr val="0B2A51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800" dirty="0" err="1">
                <a:solidFill>
                  <a:srgbClr val="0B2A51"/>
                </a:solidFill>
                <a:latin typeface="Verdana" panose="020B0604030504040204" pitchFamily="34" charset="0"/>
              </a:rPr>
              <a:t>Pressure</a:t>
            </a:r>
            <a:r>
              <a:rPr lang="de-DE" altLang="en-DE" sz="1800" dirty="0">
                <a:solidFill>
                  <a:srgbClr val="0B2A51"/>
                </a:solidFill>
                <a:latin typeface="Verdana" panose="020B0604030504040204" pitchFamily="34" charset="0"/>
              </a:rPr>
              <a:t> I</a:t>
            </a:r>
          </a:p>
        </p:txBody>
      </p:sp>
      <p:sp>
        <p:nvSpPr>
          <p:cNvPr id="22530" name="Text Box 2">
            <a:extLst>
              <a:ext uri="{FF2B5EF4-FFF2-40B4-BE49-F238E27FC236}">
                <a16:creationId xmlns:a16="http://schemas.microsoft.com/office/drawing/2014/main" id="{0D98893B-09FD-4789-BE08-8EC8D708C0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5013176"/>
            <a:ext cx="7818437" cy="1371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marL="290513" indent="-290513"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just">
              <a:spcAft>
                <a:spcPts val="60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We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consider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a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vertical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column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containing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a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porous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medium and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water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filling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voids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completely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. The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bottom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of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column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closed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and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water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therefore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does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not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move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</a:p>
          <a:p>
            <a:pPr marL="0" indent="0" algn="just">
              <a:spcAft>
                <a:spcPts val="0"/>
              </a:spcAft>
            </a:pPr>
            <a:endParaRPr lang="de-DE" altLang="en-DE" sz="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algn="just">
              <a:spcAft>
                <a:spcPts val="60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There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are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two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observation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points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for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hydrostatic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pressure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i="1" dirty="0">
                <a:solidFill>
                  <a:srgbClr val="000000"/>
                </a:solidFill>
                <a:latin typeface="Verdana" panose="020B0604030504040204" pitchFamily="34" charset="0"/>
              </a:rPr>
              <a:t>p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at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elevation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i="1" dirty="0">
                <a:solidFill>
                  <a:srgbClr val="000000"/>
                </a:solidFill>
                <a:latin typeface="Verdana" panose="020B0604030504040204" pitchFamily="34" charset="0"/>
              </a:rPr>
              <a:t>z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= 0 and </a:t>
            </a:r>
            <a:r>
              <a:rPr lang="de-DE" altLang="en-DE" sz="1400" i="1" dirty="0">
                <a:solidFill>
                  <a:srgbClr val="000000"/>
                </a:solidFill>
                <a:latin typeface="Verdana" panose="020B0604030504040204" pitchFamily="34" charset="0"/>
              </a:rPr>
              <a:t>z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= </a:t>
            </a:r>
            <a:r>
              <a:rPr lang="de-DE" altLang="en-DE" sz="1400" i="1" dirty="0">
                <a:solidFill>
                  <a:srgbClr val="000000"/>
                </a:solidFill>
                <a:latin typeface="Verdana" panose="020B0604030504040204" pitchFamily="34" charset="0"/>
              </a:rPr>
              <a:t>L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,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respectively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. </a:t>
            </a:r>
          </a:p>
        </p:txBody>
      </p:sp>
      <p:grpSp>
        <p:nvGrpSpPr>
          <p:cNvPr id="22531" name="Group 3">
            <a:extLst>
              <a:ext uri="{FF2B5EF4-FFF2-40B4-BE49-F238E27FC236}">
                <a16:creationId xmlns:a16="http://schemas.microsoft.com/office/drawing/2014/main" id="{CE4D1166-00B5-478D-8919-6B7B9BC3D5D9}"/>
              </a:ext>
            </a:extLst>
          </p:cNvPr>
          <p:cNvGrpSpPr>
            <a:grpSpLocks/>
          </p:cNvGrpSpPr>
          <p:nvPr/>
        </p:nvGrpSpPr>
        <p:grpSpPr bwMode="auto">
          <a:xfrm>
            <a:off x="1263651" y="4217988"/>
            <a:ext cx="1255712" cy="658812"/>
            <a:chOff x="796" y="2657"/>
            <a:chExt cx="791" cy="415"/>
          </a:xfrm>
        </p:grpSpPr>
        <p:sp>
          <p:nvSpPr>
            <p:cNvPr id="22532" name="Line 4">
              <a:extLst>
                <a:ext uri="{FF2B5EF4-FFF2-40B4-BE49-F238E27FC236}">
                  <a16:creationId xmlns:a16="http://schemas.microsoft.com/office/drawing/2014/main" id="{207BA39F-F486-4E34-83E0-6CC7254DC0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29" y="2657"/>
              <a:ext cx="228" cy="135"/>
            </a:xfrm>
            <a:prstGeom prst="line">
              <a:avLst/>
            </a:prstGeom>
            <a:noFill/>
            <a:ln w="19080" cap="flat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33" name="Text Box 5">
              <a:extLst>
                <a:ext uri="{FF2B5EF4-FFF2-40B4-BE49-F238E27FC236}">
                  <a16:creationId xmlns:a16="http://schemas.microsoft.com/office/drawing/2014/main" id="{E652B0D5-1470-4477-91F5-853A7A27AD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6" y="2780"/>
              <a:ext cx="791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de-DE" altLang="en-DE" sz="1200" dirty="0">
                  <a:solidFill>
                    <a:srgbClr val="FF0000"/>
                  </a:solidFill>
                  <a:latin typeface="Verdana" panose="020B0604030504040204" pitchFamily="34" charset="0"/>
                </a:rPr>
                <a:t>fluid </a:t>
              </a:r>
              <a:r>
                <a:rPr lang="de-DE" altLang="en-DE" sz="1200" dirty="0" err="1">
                  <a:solidFill>
                    <a:srgbClr val="FF0000"/>
                  </a:solidFill>
                  <a:latin typeface="Verdana" panose="020B0604030504040204" pitchFamily="34" charset="0"/>
                </a:rPr>
                <a:t>density</a:t>
              </a:r>
              <a:endParaRPr lang="de-DE" altLang="en-DE" sz="1200" dirty="0">
                <a:solidFill>
                  <a:srgbClr val="FF0000"/>
                </a:solidFill>
                <a:latin typeface="Verdana" panose="020B0604030504040204" pitchFamily="34" charset="0"/>
              </a:endParaRPr>
            </a:p>
            <a:p>
              <a:pPr algn="ctr" eaLnBrk="1" hangingPunct="1">
                <a:buClrTx/>
                <a:buFontTx/>
                <a:buNone/>
              </a:pPr>
              <a:r>
                <a:rPr lang="de-DE" altLang="en-DE" sz="1200" dirty="0">
                  <a:solidFill>
                    <a:srgbClr val="FF0000"/>
                  </a:solidFill>
                  <a:latin typeface="Verdana" panose="020B0604030504040204" pitchFamily="34" charset="0"/>
                </a:rPr>
                <a:t>[M/L³]</a:t>
              </a:r>
            </a:p>
          </p:txBody>
        </p:sp>
      </p:grpSp>
      <p:grpSp>
        <p:nvGrpSpPr>
          <p:cNvPr id="22534" name="Group 6">
            <a:extLst>
              <a:ext uri="{FF2B5EF4-FFF2-40B4-BE49-F238E27FC236}">
                <a16:creationId xmlns:a16="http://schemas.microsoft.com/office/drawing/2014/main" id="{C890FAB5-8FA2-447B-B813-10467F573180}"/>
              </a:ext>
            </a:extLst>
          </p:cNvPr>
          <p:cNvGrpSpPr>
            <a:grpSpLocks/>
          </p:cNvGrpSpPr>
          <p:nvPr/>
        </p:nvGrpSpPr>
        <p:grpSpPr bwMode="auto">
          <a:xfrm>
            <a:off x="2574926" y="4217988"/>
            <a:ext cx="2125663" cy="655637"/>
            <a:chOff x="1622" y="2657"/>
            <a:chExt cx="1339" cy="413"/>
          </a:xfrm>
        </p:grpSpPr>
        <p:sp>
          <p:nvSpPr>
            <p:cNvPr id="22535" name="Line 7">
              <a:extLst>
                <a:ext uri="{FF2B5EF4-FFF2-40B4-BE49-F238E27FC236}">
                  <a16:creationId xmlns:a16="http://schemas.microsoft.com/office/drawing/2014/main" id="{F3960741-9E5D-4889-A6A2-B5B71F42B3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1" y="2657"/>
              <a:ext cx="45" cy="135"/>
            </a:xfrm>
            <a:prstGeom prst="line">
              <a:avLst/>
            </a:prstGeom>
            <a:noFill/>
            <a:ln w="19080" cap="flat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36" name="Text Box 8">
              <a:extLst>
                <a:ext uri="{FF2B5EF4-FFF2-40B4-BE49-F238E27FC236}">
                  <a16:creationId xmlns:a16="http://schemas.microsoft.com/office/drawing/2014/main" id="{4FD9F8E8-D814-4B35-BD19-A2E6910719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2" y="2778"/>
              <a:ext cx="1339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de-DE" altLang="en-DE" sz="1200" dirty="0" err="1">
                  <a:solidFill>
                    <a:srgbClr val="FF0000"/>
                  </a:solidFill>
                  <a:latin typeface="Verdana" panose="020B0604030504040204" pitchFamily="34" charset="0"/>
                </a:rPr>
                <a:t>acceleration</a:t>
              </a:r>
              <a:r>
                <a:rPr lang="de-DE" altLang="en-DE" sz="1200" dirty="0">
                  <a:solidFill>
                    <a:srgbClr val="FF0000"/>
                  </a:solidFill>
                  <a:latin typeface="Verdana" panose="020B0604030504040204" pitchFamily="34" charset="0"/>
                </a:rPr>
                <a:t> </a:t>
              </a:r>
              <a:r>
                <a:rPr lang="de-DE" altLang="en-DE" sz="1200" dirty="0" err="1">
                  <a:solidFill>
                    <a:srgbClr val="FF0000"/>
                  </a:solidFill>
                  <a:latin typeface="Verdana" panose="020B0604030504040204" pitchFamily="34" charset="0"/>
                </a:rPr>
                <a:t>of</a:t>
              </a:r>
              <a:r>
                <a:rPr lang="de-DE" altLang="en-DE" sz="1200" dirty="0">
                  <a:solidFill>
                    <a:srgbClr val="FF0000"/>
                  </a:solidFill>
                  <a:latin typeface="Verdana" panose="020B0604030504040204" pitchFamily="34" charset="0"/>
                </a:rPr>
                <a:t> </a:t>
              </a:r>
              <a:r>
                <a:rPr lang="de-DE" altLang="en-DE" sz="1200" dirty="0" err="1">
                  <a:solidFill>
                    <a:srgbClr val="FF0000"/>
                  </a:solidFill>
                  <a:latin typeface="Verdana" panose="020B0604030504040204" pitchFamily="34" charset="0"/>
                </a:rPr>
                <a:t>gravity</a:t>
              </a:r>
              <a:endParaRPr lang="de-DE" altLang="en-DE" sz="1200" dirty="0">
                <a:solidFill>
                  <a:srgbClr val="FF0000"/>
                </a:solidFill>
                <a:latin typeface="Verdana" panose="020B0604030504040204" pitchFamily="34" charset="0"/>
              </a:endParaRPr>
            </a:p>
            <a:p>
              <a:pPr algn="ctr" eaLnBrk="1" hangingPunct="1">
                <a:buClrTx/>
                <a:buFontTx/>
                <a:buNone/>
              </a:pPr>
              <a:r>
                <a:rPr lang="de-DE" altLang="en-DE" sz="1200" dirty="0">
                  <a:solidFill>
                    <a:srgbClr val="FF0000"/>
                  </a:solidFill>
                  <a:latin typeface="Verdana" panose="020B0604030504040204" pitchFamily="34" charset="0"/>
                </a:rPr>
                <a:t>[L/T²]</a:t>
              </a:r>
            </a:p>
          </p:txBody>
        </p:sp>
      </p:grpSp>
      <p:grpSp>
        <p:nvGrpSpPr>
          <p:cNvPr id="22537" name="Group 9">
            <a:extLst>
              <a:ext uri="{FF2B5EF4-FFF2-40B4-BE49-F238E27FC236}">
                <a16:creationId xmlns:a16="http://schemas.microsoft.com/office/drawing/2014/main" id="{8982788A-1911-47D9-A384-3CF45E1F886C}"/>
              </a:ext>
            </a:extLst>
          </p:cNvPr>
          <p:cNvGrpSpPr>
            <a:grpSpLocks/>
          </p:cNvGrpSpPr>
          <p:nvPr/>
        </p:nvGrpSpPr>
        <p:grpSpPr bwMode="auto">
          <a:xfrm>
            <a:off x="1028701" y="1514475"/>
            <a:ext cx="2516188" cy="536575"/>
            <a:chOff x="648" y="954"/>
            <a:chExt cx="1585" cy="338"/>
          </a:xfrm>
        </p:grpSpPr>
        <p:sp>
          <p:nvSpPr>
            <p:cNvPr id="22538" name="Text Box 10">
              <a:extLst>
                <a:ext uri="{FF2B5EF4-FFF2-40B4-BE49-F238E27FC236}">
                  <a16:creationId xmlns:a16="http://schemas.microsoft.com/office/drawing/2014/main" id="{6530EEE2-DB8B-4BF7-AEF1-7FA3F4186E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8" y="954"/>
              <a:ext cx="1585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de-DE" altLang="en-DE" sz="1200" dirty="0">
                  <a:solidFill>
                    <a:srgbClr val="FF0000"/>
                  </a:solidFill>
                  <a:latin typeface="Verdana" panose="020B0604030504040204" pitchFamily="34" charset="0"/>
                </a:rPr>
                <a:t>(</a:t>
              </a:r>
              <a:r>
                <a:rPr lang="de-DE" altLang="en-DE" sz="1200" dirty="0" err="1">
                  <a:solidFill>
                    <a:srgbClr val="FF0000"/>
                  </a:solidFill>
                  <a:latin typeface="Verdana" panose="020B0604030504040204" pitchFamily="34" charset="0"/>
                </a:rPr>
                <a:t>arbitrary</a:t>
              </a:r>
              <a:r>
                <a:rPr lang="de-DE" altLang="en-DE" sz="1200" dirty="0">
                  <a:solidFill>
                    <a:srgbClr val="FF0000"/>
                  </a:solidFill>
                  <a:latin typeface="Verdana" panose="020B0604030504040204" pitchFamily="34" charset="0"/>
                </a:rPr>
                <a:t>) </a:t>
              </a:r>
              <a:r>
                <a:rPr lang="de-DE" altLang="en-DE" sz="1200" dirty="0" err="1">
                  <a:solidFill>
                    <a:srgbClr val="FF0000"/>
                  </a:solidFill>
                  <a:latin typeface="Verdana" panose="020B0604030504040204" pitchFamily="34" charset="0"/>
                </a:rPr>
                <a:t>reference</a:t>
              </a:r>
              <a:r>
                <a:rPr lang="de-DE" altLang="en-DE" sz="1200" dirty="0">
                  <a:solidFill>
                    <a:srgbClr val="FF0000"/>
                  </a:solidFill>
                  <a:latin typeface="Verdana" panose="020B0604030504040204" pitchFamily="34" charset="0"/>
                </a:rPr>
                <a:t> </a:t>
              </a:r>
              <a:r>
                <a:rPr lang="de-DE" altLang="en-DE" sz="1200" dirty="0" err="1">
                  <a:solidFill>
                    <a:srgbClr val="FF0000"/>
                  </a:solidFill>
                  <a:latin typeface="Verdana" panose="020B0604030504040204" pitchFamily="34" charset="0"/>
                </a:rPr>
                <a:t>value</a:t>
              </a:r>
              <a:endParaRPr lang="de-DE" altLang="en-DE" sz="1200" dirty="0">
                <a:solidFill>
                  <a:srgbClr val="FF0000"/>
                </a:solidFill>
                <a:latin typeface="Verdana" panose="020B0604030504040204" pitchFamily="34" charset="0"/>
              </a:endParaRPr>
            </a:p>
            <a:p>
              <a:pPr algn="ctr" eaLnBrk="1" hangingPunct="1">
                <a:buClrTx/>
                <a:buFontTx/>
                <a:buNone/>
              </a:pPr>
              <a:r>
                <a:rPr lang="de-DE" altLang="en-DE" sz="1200" dirty="0">
                  <a:solidFill>
                    <a:srgbClr val="FF0000"/>
                  </a:solidFill>
                  <a:latin typeface="Verdana" panose="020B0604030504040204" pitchFamily="34" charset="0"/>
                </a:rPr>
                <a:t>[M/L/T²]</a:t>
              </a:r>
            </a:p>
          </p:txBody>
        </p:sp>
        <p:sp>
          <p:nvSpPr>
            <p:cNvPr id="22539" name="Line 11">
              <a:extLst>
                <a:ext uri="{FF2B5EF4-FFF2-40B4-BE49-F238E27FC236}">
                  <a16:creationId xmlns:a16="http://schemas.microsoft.com/office/drawing/2014/main" id="{A5AE3D28-533B-49F8-9DF5-7083F74196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9" y="1112"/>
              <a:ext cx="271" cy="180"/>
            </a:xfrm>
            <a:prstGeom prst="line">
              <a:avLst/>
            </a:prstGeom>
            <a:noFill/>
            <a:ln w="19080" cap="flat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540" name="Group 12">
            <a:extLst>
              <a:ext uri="{FF2B5EF4-FFF2-40B4-BE49-F238E27FC236}">
                <a16:creationId xmlns:a16="http://schemas.microsoft.com/office/drawing/2014/main" id="{02D19511-F072-4BA2-A159-7D0845306024}"/>
              </a:ext>
            </a:extLst>
          </p:cNvPr>
          <p:cNvGrpSpPr>
            <a:grpSpLocks/>
          </p:cNvGrpSpPr>
          <p:nvPr/>
        </p:nvGrpSpPr>
        <p:grpSpPr bwMode="auto">
          <a:xfrm>
            <a:off x="1452563" y="1465263"/>
            <a:ext cx="5211762" cy="2749549"/>
            <a:chOff x="915" y="923"/>
            <a:chExt cx="3283" cy="1732"/>
          </a:xfrm>
        </p:grpSpPr>
        <p:sp>
          <p:nvSpPr>
            <p:cNvPr id="22541" name="Line 13">
              <a:extLst>
                <a:ext uri="{FF2B5EF4-FFF2-40B4-BE49-F238E27FC236}">
                  <a16:creationId xmlns:a16="http://schemas.microsoft.com/office/drawing/2014/main" id="{D3D50F24-5063-41F7-9A22-96085EB1C1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8" y="1353"/>
              <a:ext cx="634" cy="0"/>
            </a:xfrm>
            <a:prstGeom prst="line">
              <a:avLst/>
            </a:prstGeom>
            <a:noFill/>
            <a:ln w="19080" cap="flat">
              <a:solidFill>
                <a:srgbClr val="0000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2542" name="Group 14">
              <a:extLst>
                <a:ext uri="{FF2B5EF4-FFF2-40B4-BE49-F238E27FC236}">
                  <a16:creationId xmlns:a16="http://schemas.microsoft.com/office/drawing/2014/main" id="{12199D5C-0D60-4700-A44B-F5BF9327D4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33" y="1209"/>
              <a:ext cx="589" cy="1439"/>
              <a:chOff x="2533" y="1209"/>
              <a:chExt cx="589" cy="1439"/>
            </a:xfrm>
          </p:grpSpPr>
          <p:sp>
            <p:nvSpPr>
              <p:cNvPr id="22543" name="Rectangle 15">
                <a:extLst>
                  <a:ext uri="{FF2B5EF4-FFF2-40B4-BE49-F238E27FC236}">
                    <a16:creationId xmlns:a16="http://schemas.microsoft.com/office/drawing/2014/main" id="{B951542D-B3A4-4EE7-B626-1E96E87C39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4" y="1243"/>
                <a:ext cx="453" cy="1405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381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544" name="Rectangle 16">
                <a:extLst>
                  <a:ext uri="{FF2B5EF4-FFF2-40B4-BE49-F238E27FC236}">
                    <a16:creationId xmlns:a16="http://schemas.microsoft.com/office/drawing/2014/main" id="{1F18DC5A-E82C-4EA6-B2DC-4DA465D3A6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3" y="1209"/>
                <a:ext cx="589" cy="4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2545" name="Group 17">
              <a:extLst>
                <a:ext uri="{FF2B5EF4-FFF2-40B4-BE49-F238E27FC236}">
                  <a16:creationId xmlns:a16="http://schemas.microsoft.com/office/drawing/2014/main" id="{4E48FA93-CEDC-4CB7-9690-51AA0E6E68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57" y="1154"/>
              <a:ext cx="226" cy="226"/>
              <a:chOff x="2957" y="1154"/>
              <a:chExt cx="226" cy="226"/>
            </a:xfrm>
          </p:grpSpPr>
          <p:sp>
            <p:nvSpPr>
              <p:cNvPr id="22546" name="Rectangle 18">
                <a:extLst>
                  <a:ext uri="{FF2B5EF4-FFF2-40B4-BE49-F238E27FC236}">
                    <a16:creationId xmlns:a16="http://schemas.microsoft.com/office/drawing/2014/main" id="{AC42354A-4EBE-49D9-9BF0-FCE7D2A0DB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9" y="1258"/>
                <a:ext cx="44" cy="121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547" name="Line 19">
                <a:extLst>
                  <a:ext uri="{FF2B5EF4-FFF2-40B4-BE49-F238E27FC236}">
                    <a16:creationId xmlns:a16="http://schemas.microsoft.com/office/drawing/2014/main" id="{661D1875-A975-45ED-BBAE-543EE50BC6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3" y="1154"/>
                <a:ext cx="0" cy="226"/>
              </a:xfrm>
              <a:prstGeom prst="line">
                <a:avLst/>
              </a:prstGeom>
              <a:noFill/>
              <a:ln w="2232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48" name="Rectangle 20">
                <a:extLst>
                  <a:ext uri="{FF2B5EF4-FFF2-40B4-BE49-F238E27FC236}">
                    <a16:creationId xmlns:a16="http://schemas.microsoft.com/office/drawing/2014/main" id="{04305A05-0AF6-49CE-BE57-2EE9ACC50B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6" y="1334"/>
                <a:ext cx="135" cy="45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549" name="Line 21">
                <a:extLst>
                  <a:ext uri="{FF2B5EF4-FFF2-40B4-BE49-F238E27FC236}">
                    <a16:creationId xmlns:a16="http://schemas.microsoft.com/office/drawing/2014/main" id="{FEF2CBA6-37BF-40BC-9572-8B220A3AF4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57" y="1334"/>
                <a:ext cx="181" cy="0"/>
              </a:xfrm>
              <a:prstGeom prst="line">
                <a:avLst/>
              </a:prstGeom>
              <a:noFill/>
              <a:ln w="2232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50" name="Line 22">
                <a:extLst>
                  <a:ext uri="{FF2B5EF4-FFF2-40B4-BE49-F238E27FC236}">
                    <a16:creationId xmlns:a16="http://schemas.microsoft.com/office/drawing/2014/main" id="{82F89E8C-6EA8-468D-AC00-594E9CE714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57" y="1380"/>
                <a:ext cx="226" cy="0"/>
              </a:xfrm>
              <a:prstGeom prst="line">
                <a:avLst/>
              </a:prstGeom>
              <a:noFill/>
              <a:ln w="2232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51" name="Line 23">
                <a:extLst>
                  <a:ext uri="{FF2B5EF4-FFF2-40B4-BE49-F238E27FC236}">
                    <a16:creationId xmlns:a16="http://schemas.microsoft.com/office/drawing/2014/main" id="{0BFAEF4D-873C-47C5-9775-C064131419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0" y="1155"/>
                <a:ext cx="0" cy="181"/>
              </a:xfrm>
              <a:prstGeom prst="line">
                <a:avLst/>
              </a:prstGeom>
              <a:noFill/>
              <a:ln w="2232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552" name="Group 24">
              <a:extLst>
                <a:ext uri="{FF2B5EF4-FFF2-40B4-BE49-F238E27FC236}">
                  <a16:creationId xmlns:a16="http://schemas.microsoft.com/office/drawing/2014/main" id="{98F0EF98-0C75-4BD4-83CD-8EDE5B51B6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57" y="1153"/>
              <a:ext cx="498" cy="1449"/>
              <a:chOff x="2957" y="1153"/>
              <a:chExt cx="498" cy="1449"/>
            </a:xfrm>
          </p:grpSpPr>
          <p:sp>
            <p:nvSpPr>
              <p:cNvPr id="22553" name="Rectangle 25">
                <a:extLst>
                  <a:ext uri="{FF2B5EF4-FFF2-40B4-BE49-F238E27FC236}">
                    <a16:creationId xmlns:a16="http://schemas.microsoft.com/office/drawing/2014/main" id="{DCD18B97-3D62-4999-8FAD-D61057A73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1" y="1259"/>
                <a:ext cx="44" cy="1337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554" name="Line 26">
                <a:extLst>
                  <a:ext uri="{FF2B5EF4-FFF2-40B4-BE49-F238E27FC236}">
                    <a16:creationId xmlns:a16="http://schemas.microsoft.com/office/drawing/2014/main" id="{380146EA-DC8C-454B-A687-41FB107A36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6" y="1154"/>
                <a:ext cx="4" cy="1403"/>
              </a:xfrm>
              <a:prstGeom prst="line">
                <a:avLst/>
              </a:prstGeom>
              <a:noFill/>
              <a:ln w="2232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55" name="Line 27">
                <a:extLst>
                  <a:ext uri="{FF2B5EF4-FFF2-40B4-BE49-F238E27FC236}">
                    <a16:creationId xmlns:a16="http://schemas.microsoft.com/office/drawing/2014/main" id="{35FD1D46-3687-4D5C-B44C-942B79A84B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1" y="1153"/>
                <a:ext cx="4" cy="1449"/>
              </a:xfrm>
              <a:prstGeom prst="line">
                <a:avLst/>
              </a:prstGeom>
              <a:noFill/>
              <a:ln w="2232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56" name="Rectangle 28">
                <a:extLst>
                  <a:ext uri="{FF2B5EF4-FFF2-40B4-BE49-F238E27FC236}">
                    <a16:creationId xmlns:a16="http://schemas.microsoft.com/office/drawing/2014/main" id="{42CFE4D9-D341-4349-A522-DC4F01558C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6" y="2550"/>
                <a:ext cx="407" cy="44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557" name="Line 29">
                <a:extLst>
                  <a:ext uri="{FF2B5EF4-FFF2-40B4-BE49-F238E27FC236}">
                    <a16:creationId xmlns:a16="http://schemas.microsoft.com/office/drawing/2014/main" id="{5F4950D7-02DC-4129-AA43-CFBA365967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57" y="2551"/>
                <a:ext cx="453" cy="0"/>
              </a:xfrm>
              <a:prstGeom prst="line">
                <a:avLst/>
              </a:prstGeom>
              <a:noFill/>
              <a:ln w="2232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58" name="Line 30">
                <a:extLst>
                  <a:ext uri="{FF2B5EF4-FFF2-40B4-BE49-F238E27FC236}">
                    <a16:creationId xmlns:a16="http://schemas.microsoft.com/office/drawing/2014/main" id="{B953B0A6-0A0A-4582-B71F-D5CE1D50DF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57" y="2597"/>
                <a:ext cx="498" cy="0"/>
              </a:xfrm>
              <a:prstGeom prst="line">
                <a:avLst/>
              </a:prstGeom>
              <a:noFill/>
              <a:ln w="2232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559" name="Line 31">
              <a:extLst>
                <a:ext uri="{FF2B5EF4-FFF2-40B4-BE49-F238E27FC236}">
                  <a16:creationId xmlns:a16="http://schemas.microsoft.com/office/drawing/2014/main" id="{793FC0D8-F7B9-4A8C-9BF9-3E8E86C42E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94" y="1015"/>
              <a:ext cx="0" cy="1634"/>
            </a:xfrm>
            <a:prstGeom prst="line">
              <a:avLst/>
            </a:prstGeom>
            <a:noFill/>
            <a:ln w="19080" cap="flat">
              <a:solidFill>
                <a:srgbClr val="000000"/>
              </a:solidFill>
              <a:miter lim="800000"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60" name="Text Box 32">
              <a:extLst>
                <a:ext uri="{FF2B5EF4-FFF2-40B4-BE49-F238E27FC236}">
                  <a16:creationId xmlns:a16="http://schemas.microsoft.com/office/drawing/2014/main" id="{8B018EB5-617D-4762-B0AF-A8DD4D9F0B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3" y="1258"/>
              <a:ext cx="384" cy="1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de-DE" altLang="en-DE" sz="1200" i="1" dirty="0">
                  <a:solidFill>
                    <a:srgbClr val="000000"/>
                  </a:solidFill>
                  <a:latin typeface="Verdana" panose="020B0604030504040204" pitchFamily="34" charset="0"/>
                </a:rPr>
                <a:t>z</a:t>
              </a:r>
              <a:r>
                <a:rPr lang="de-DE" altLang="en-DE" sz="1200" dirty="0">
                  <a:solidFill>
                    <a:srgbClr val="000000"/>
                  </a:solidFill>
                  <a:latin typeface="Verdana" panose="020B0604030504040204" pitchFamily="34" charset="0"/>
                </a:rPr>
                <a:t> = </a:t>
              </a:r>
              <a:r>
                <a:rPr lang="de-DE" altLang="en-DE" sz="1200" i="1" dirty="0">
                  <a:solidFill>
                    <a:srgbClr val="000000"/>
                  </a:solidFill>
                  <a:latin typeface="Verdana" panose="020B0604030504040204" pitchFamily="34" charset="0"/>
                </a:rPr>
                <a:t>L</a:t>
              </a:r>
            </a:p>
          </p:txBody>
        </p:sp>
        <p:sp>
          <p:nvSpPr>
            <p:cNvPr id="22561" name="Text Box 33">
              <a:extLst>
                <a:ext uri="{FF2B5EF4-FFF2-40B4-BE49-F238E27FC236}">
                  <a16:creationId xmlns:a16="http://schemas.microsoft.com/office/drawing/2014/main" id="{9CCDB5B0-D040-469F-AA43-707D5F9DE0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9" y="923"/>
              <a:ext cx="215" cy="1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de-DE" altLang="en-DE" sz="1200" i="1" dirty="0">
                  <a:solidFill>
                    <a:srgbClr val="000000"/>
                  </a:solidFill>
                  <a:latin typeface="Verdana" panose="020B0604030504040204" pitchFamily="34" charset="0"/>
                </a:rPr>
                <a:t>z</a:t>
              </a:r>
            </a:p>
          </p:txBody>
        </p:sp>
        <p:sp>
          <p:nvSpPr>
            <p:cNvPr id="22562" name="Text Box 34">
              <a:extLst>
                <a:ext uri="{FF2B5EF4-FFF2-40B4-BE49-F238E27FC236}">
                  <a16:creationId xmlns:a16="http://schemas.microsoft.com/office/drawing/2014/main" id="{D6A8C00B-1CA3-4C0B-816A-0CEAC7F68C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7" y="2479"/>
              <a:ext cx="391" cy="1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de-DE" altLang="en-DE" sz="1200" i="1" dirty="0">
                  <a:solidFill>
                    <a:srgbClr val="000000"/>
                  </a:solidFill>
                  <a:latin typeface="Verdana" panose="020B0604030504040204" pitchFamily="34" charset="0"/>
                </a:rPr>
                <a:t>z</a:t>
              </a:r>
              <a:r>
                <a:rPr lang="de-DE" altLang="en-DE" sz="1200" dirty="0">
                  <a:solidFill>
                    <a:srgbClr val="000000"/>
                  </a:solidFill>
                  <a:latin typeface="Verdana" panose="020B0604030504040204" pitchFamily="34" charset="0"/>
                </a:rPr>
                <a:t> = 0</a:t>
              </a:r>
            </a:p>
          </p:txBody>
        </p:sp>
        <p:sp>
          <p:nvSpPr>
            <p:cNvPr id="22563" name="Line 35">
              <a:extLst>
                <a:ext uri="{FF2B5EF4-FFF2-40B4-BE49-F238E27FC236}">
                  <a16:creationId xmlns:a16="http://schemas.microsoft.com/office/drawing/2014/main" id="{2BA76336-2D8D-4145-AC81-ECA296908D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6" y="2570"/>
              <a:ext cx="362" cy="0"/>
            </a:xfrm>
            <a:prstGeom prst="line">
              <a:avLst/>
            </a:prstGeom>
            <a:noFill/>
            <a:ln w="19080" cap="flat">
              <a:solidFill>
                <a:srgbClr val="0000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64" name="AutoShape 36">
              <a:extLst>
                <a:ext uri="{FF2B5EF4-FFF2-40B4-BE49-F238E27FC236}">
                  <a16:creationId xmlns:a16="http://schemas.microsoft.com/office/drawing/2014/main" id="{1D9F9F80-8F1F-4959-AF04-8434E2AFF61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871" y="1276"/>
              <a:ext cx="498" cy="1376"/>
            </a:xfrm>
            <a:prstGeom prst="rtTriangle">
              <a:avLst/>
            </a:prstGeom>
            <a:solidFill>
              <a:srgbClr val="00CCFF"/>
            </a:solidFill>
            <a:ln w="1908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65" name="Text Box 37">
              <a:extLst>
                <a:ext uri="{FF2B5EF4-FFF2-40B4-BE49-F238E27FC236}">
                  <a16:creationId xmlns:a16="http://schemas.microsoft.com/office/drawing/2014/main" id="{35A48740-58F5-4B49-8492-C0531C62F8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6" y="1712"/>
              <a:ext cx="956" cy="4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9pPr>
            </a:lstStyle>
            <a:p>
              <a:pPr algn="r" eaLnBrk="1" hangingPunct="1">
                <a:buClrTx/>
                <a:buFontTx/>
                <a:buNone/>
              </a:pPr>
              <a:r>
                <a:rPr lang="de-DE" altLang="en-DE" sz="1200" dirty="0" err="1">
                  <a:solidFill>
                    <a:srgbClr val="000000"/>
                  </a:solidFill>
                  <a:latin typeface="Verdana" panose="020B0604030504040204" pitchFamily="34" charset="0"/>
                </a:rPr>
                <a:t>hydrostatic</a:t>
              </a:r>
              <a:r>
                <a:rPr lang="de-DE" altLang="en-DE" sz="1200" dirty="0">
                  <a:solidFill>
                    <a:srgbClr val="000000"/>
                  </a:solidFill>
                  <a:latin typeface="Verdana" panose="020B0604030504040204" pitchFamily="34" charset="0"/>
                </a:rPr>
                <a:t> </a:t>
              </a:r>
            </a:p>
            <a:p>
              <a:pPr algn="r" eaLnBrk="1" hangingPunct="1">
                <a:buClrTx/>
                <a:buFontTx/>
                <a:buNone/>
              </a:pPr>
              <a:r>
                <a:rPr lang="de-DE" altLang="en-DE" sz="1200" dirty="0" err="1">
                  <a:solidFill>
                    <a:srgbClr val="000000"/>
                  </a:solidFill>
                  <a:latin typeface="Verdana" panose="020B0604030504040204" pitchFamily="34" charset="0"/>
                </a:rPr>
                <a:t>pressure</a:t>
              </a:r>
              <a:r>
                <a:rPr lang="de-DE" altLang="en-DE" sz="1200" dirty="0">
                  <a:solidFill>
                    <a:srgbClr val="000000"/>
                  </a:solidFill>
                  <a:latin typeface="Verdana" panose="020B0604030504040204" pitchFamily="34" charset="0"/>
                </a:rPr>
                <a:t> </a:t>
              </a:r>
              <a:r>
                <a:rPr lang="de-DE" altLang="en-DE" sz="1200" i="1" dirty="0">
                  <a:solidFill>
                    <a:srgbClr val="000000"/>
                  </a:solidFill>
                  <a:latin typeface="Verdana" panose="020B0604030504040204" pitchFamily="34" charset="0"/>
                </a:rPr>
                <a:t>p</a:t>
              </a:r>
              <a:r>
                <a:rPr lang="de-DE" altLang="en-DE" sz="1200" dirty="0">
                  <a:solidFill>
                    <a:srgbClr val="000000"/>
                  </a:solidFill>
                  <a:latin typeface="Verdana" panose="020B0604030504040204" pitchFamily="34" charset="0"/>
                </a:rPr>
                <a:t>(</a:t>
              </a:r>
              <a:r>
                <a:rPr lang="de-DE" altLang="en-DE" sz="1200" i="1" dirty="0">
                  <a:solidFill>
                    <a:srgbClr val="000000"/>
                  </a:solidFill>
                  <a:latin typeface="Verdana" panose="020B0604030504040204" pitchFamily="34" charset="0"/>
                </a:rPr>
                <a:t>z</a:t>
              </a:r>
              <a:r>
                <a:rPr lang="de-DE" altLang="en-DE" sz="1200" dirty="0">
                  <a:solidFill>
                    <a:srgbClr val="000000"/>
                  </a:solidFill>
                  <a:latin typeface="Verdana" panose="020B0604030504040204" pitchFamily="34" charset="0"/>
                </a:rPr>
                <a:t>)   </a:t>
              </a:r>
            </a:p>
            <a:p>
              <a:pPr algn="r" eaLnBrk="1" hangingPunct="1">
                <a:buClrTx/>
                <a:buFontTx/>
                <a:buNone/>
              </a:pPr>
              <a:r>
                <a:rPr lang="de-DE" altLang="en-DE" sz="1200" dirty="0">
                  <a:solidFill>
                    <a:srgbClr val="000000"/>
                  </a:solidFill>
                  <a:latin typeface="Verdana" panose="020B0604030504040204" pitchFamily="34" charset="0"/>
                </a:rPr>
                <a:t>[M/L/T²]    </a:t>
              </a:r>
            </a:p>
          </p:txBody>
        </p:sp>
        <p:sp>
          <p:nvSpPr>
            <p:cNvPr id="22566" name="Text Box 38">
              <a:extLst>
                <a:ext uri="{FF2B5EF4-FFF2-40B4-BE49-F238E27FC236}">
                  <a16:creationId xmlns:a16="http://schemas.microsoft.com/office/drawing/2014/main" id="{13A0FCDF-34FE-427B-B4C9-44B039E6C8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1253"/>
              <a:ext cx="608" cy="1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de-DE" altLang="en-DE" sz="1200" i="1" dirty="0">
                  <a:solidFill>
                    <a:srgbClr val="000000"/>
                  </a:solidFill>
                  <a:latin typeface="Verdana" panose="020B0604030504040204" pitchFamily="34" charset="0"/>
                </a:rPr>
                <a:t>p</a:t>
              </a:r>
              <a:r>
                <a:rPr lang="de-DE" altLang="en-DE" sz="1200" dirty="0">
                  <a:solidFill>
                    <a:srgbClr val="000000"/>
                  </a:solidFill>
                  <a:latin typeface="Verdana" panose="020B0604030504040204" pitchFamily="34" charset="0"/>
                </a:rPr>
                <a:t>(</a:t>
              </a:r>
              <a:r>
                <a:rPr lang="de-DE" altLang="en-DE" sz="1200" i="1" dirty="0">
                  <a:solidFill>
                    <a:srgbClr val="000000"/>
                  </a:solidFill>
                  <a:latin typeface="Verdana" panose="020B0604030504040204" pitchFamily="34" charset="0"/>
                </a:rPr>
                <a:t>L</a:t>
              </a:r>
              <a:r>
                <a:rPr lang="de-DE" altLang="en-DE" sz="1200" dirty="0">
                  <a:solidFill>
                    <a:srgbClr val="000000"/>
                  </a:solidFill>
                  <a:latin typeface="Verdana" panose="020B0604030504040204" pitchFamily="34" charset="0"/>
                </a:rPr>
                <a:t>) = </a:t>
              </a:r>
              <a:r>
                <a:rPr lang="de-DE" altLang="en-DE" sz="1200" i="1" dirty="0" err="1">
                  <a:solidFill>
                    <a:srgbClr val="000000"/>
                  </a:solidFill>
                  <a:latin typeface="Verdana" panose="020B0604030504040204" pitchFamily="34" charset="0"/>
                </a:rPr>
                <a:t>p</a:t>
              </a:r>
              <a:r>
                <a:rPr lang="de-DE" altLang="en-DE" sz="1200" i="1" baseline="-25000" dirty="0" err="1">
                  <a:solidFill>
                    <a:srgbClr val="000000"/>
                  </a:solidFill>
                  <a:latin typeface="Verdana" panose="020B0604030504040204" pitchFamily="34" charset="0"/>
                </a:rPr>
                <a:t>L</a:t>
              </a:r>
              <a:endParaRPr lang="de-DE" altLang="en-DE" sz="1200" i="1" baseline="-25000" dirty="0">
                <a:solidFill>
                  <a:srgbClr val="00000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22567" name="Line 39">
              <a:extLst>
                <a:ext uri="{FF2B5EF4-FFF2-40B4-BE49-F238E27FC236}">
                  <a16:creationId xmlns:a16="http://schemas.microsoft.com/office/drawing/2014/main" id="{AC71C986-9311-4A8C-B0BC-49D0413E48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9" y="1351"/>
              <a:ext cx="260" cy="0"/>
            </a:xfrm>
            <a:prstGeom prst="line">
              <a:avLst/>
            </a:prstGeom>
            <a:noFill/>
            <a:ln w="19080" cap="flat">
              <a:solidFill>
                <a:srgbClr val="0000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68" name="Text Box 40">
              <a:extLst>
                <a:ext uri="{FF2B5EF4-FFF2-40B4-BE49-F238E27FC236}">
                  <a16:creationId xmlns:a16="http://schemas.microsoft.com/office/drawing/2014/main" id="{DF4654A2-61F7-46B2-A12E-905A8FCE4D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5" y="2473"/>
              <a:ext cx="986" cy="1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de-DE" altLang="en-DE" sz="1200" i="1">
                  <a:solidFill>
                    <a:srgbClr val="000000"/>
                  </a:solidFill>
                  <a:latin typeface="Verdana" panose="020B0604030504040204" pitchFamily="34" charset="0"/>
                </a:rPr>
                <a:t>p</a:t>
              </a:r>
              <a:r>
                <a:rPr lang="de-DE" altLang="en-DE" sz="1200">
                  <a:solidFill>
                    <a:srgbClr val="000000"/>
                  </a:solidFill>
                  <a:latin typeface="Verdana" panose="020B0604030504040204" pitchFamily="34" charset="0"/>
                </a:rPr>
                <a:t>(0) = </a:t>
              </a:r>
              <a:r>
                <a:rPr lang="de-DE" altLang="en-DE" sz="1200" i="1">
                  <a:solidFill>
                    <a:srgbClr val="000000"/>
                  </a:solidFill>
                  <a:latin typeface="Verdana" panose="020B0604030504040204" pitchFamily="34" charset="0"/>
                </a:rPr>
                <a:t>p</a:t>
              </a:r>
              <a:r>
                <a:rPr lang="de-DE" altLang="en-DE" sz="1200" i="1" baseline="-25000">
                  <a:solidFill>
                    <a:srgbClr val="000000"/>
                  </a:solidFill>
                  <a:latin typeface="Verdana" panose="020B0604030504040204" pitchFamily="34" charset="0"/>
                </a:rPr>
                <a:t>L</a:t>
              </a:r>
              <a:r>
                <a:rPr lang="de-DE" altLang="en-DE" sz="1200" i="1">
                  <a:solidFill>
                    <a:srgbClr val="000000"/>
                  </a:solidFill>
                  <a:latin typeface="Verdana" panose="020B0604030504040204" pitchFamily="34" charset="0"/>
                </a:rPr>
                <a:t>+ </a:t>
              </a:r>
              <a:r>
                <a:rPr lang="de-DE" altLang="en-DE" sz="1200" i="1">
                  <a:solidFill>
                    <a:srgbClr val="000000"/>
                  </a:solidFill>
                  <a:latin typeface="Symbol" panose="05050102010706020507" pitchFamily="18" charset="2"/>
                </a:rPr>
                <a:t></a:t>
              </a:r>
              <a:r>
                <a:rPr lang="en-US" altLang="en-DE" sz="1200" i="1">
                  <a:solidFill>
                    <a:srgbClr val="000000"/>
                  </a:solidFill>
                  <a:latin typeface="Verdana" panose="020B0604030504040204" pitchFamily="34" charset="0"/>
                </a:rPr>
                <a:t>·</a:t>
              </a:r>
              <a:r>
                <a:rPr lang="de-DE" altLang="en-DE" sz="1200" i="1">
                  <a:solidFill>
                    <a:srgbClr val="000000"/>
                  </a:solidFill>
                  <a:latin typeface="Verdana" panose="020B0604030504040204" pitchFamily="34" charset="0"/>
                </a:rPr>
                <a:t>g</a:t>
              </a:r>
              <a:r>
                <a:rPr lang="en-US" altLang="en-DE" sz="1200" i="1">
                  <a:solidFill>
                    <a:srgbClr val="000000"/>
                  </a:solidFill>
                  <a:latin typeface="Verdana" panose="020B0604030504040204" pitchFamily="34" charset="0"/>
                </a:rPr>
                <a:t>·</a:t>
              </a:r>
              <a:r>
                <a:rPr lang="de-DE" altLang="en-DE" sz="1200" i="1">
                  <a:solidFill>
                    <a:srgbClr val="000000"/>
                  </a:solidFill>
                  <a:latin typeface="Verdana" panose="020B0604030504040204" pitchFamily="34" charset="0"/>
                </a:rPr>
                <a:t>L</a:t>
              </a:r>
            </a:p>
          </p:txBody>
        </p:sp>
        <p:sp>
          <p:nvSpPr>
            <p:cNvPr id="22569" name="Line 41">
              <a:extLst>
                <a:ext uri="{FF2B5EF4-FFF2-40B4-BE49-F238E27FC236}">
                  <a16:creationId xmlns:a16="http://schemas.microsoft.com/office/drawing/2014/main" id="{01549E09-A05D-4F72-9273-64A6A823A5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95" y="2572"/>
              <a:ext cx="704" cy="0"/>
            </a:xfrm>
            <a:prstGeom prst="line">
              <a:avLst/>
            </a:prstGeom>
            <a:noFill/>
            <a:ln w="19080" cap="flat">
              <a:solidFill>
                <a:srgbClr val="0000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Box 1">
            <a:extLst>
              <a:ext uri="{FF2B5EF4-FFF2-40B4-BE49-F238E27FC236}">
                <a16:creationId xmlns:a16="http://schemas.microsoft.com/office/drawing/2014/main" id="{7D65CFFB-F560-4985-945A-36BC253443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4365104"/>
            <a:ext cx="8064500" cy="1756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90513" indent="-290513"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marL="288000">
              <a:spcAft>
                <a:spcPts val="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Hydrostatic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pressure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i="1" dirty="0">
                <a:solidFill>
                  <a:srgbClr val="000000"/>
                </a:solidFill>
                <a:latin typeface="Verdana" panose="020B0604030504040204" pitchFamily="34" charset="0"/>
              </a:rPr>
              <a:t>p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linearly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increases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with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depth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(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or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linearly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decreases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with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increasing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elevation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)</a:t>
            </a:r>
          </a:p>
          <a:p>
            <a:pPr marL="288000">
              <a:spcAft>
                <a:spcPts val="0"/>
              </a:spcAft>
              <a:buFont typeface="Verdana" panose="020B0604030504040204" pitchFamily="34" charset="0"/>
              <a:buChar char="•"/>
            </a:pPr>
            <a:endParaRPr lang="de-DE" altLang="en-DE" sz="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288000">
              <a:spcAft>
                <a:spcPts val="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In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above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setup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we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have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: </a:t>
            </a:r>
            <a:r>
              <a:rPr lang="de-DE" altLang="en-DE" sz="1400" i="1" dirty="0">
                <a:solidFill>
                  <a:srgbClr val="000000"/>
                </a:solidFill>
                <a:latin typeface="Verdana" panose="020B0604030504040204" pitchFamily="34" charset="0"/>
              </a:rPr>
              <a:t>p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(</a:t>
            </a:r>
            <a:r>
              <a:rPr lang="de-DE" altLang="en-DE" sz="1400" i="1" dirty="0">
                <a:solidFill>
                  <a:srgbClr val="000000"/>
                </a:solidFill>
                <a:latin typeface="Verdana" panose="020B0604030504040204" pitchFamily="34" charset="0"/>
              </a:rPr>
              <a:t>z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) = </a:t>
            </a:r>
            <a:r>
              <a:rPr lang="de-DE" altLang="en-DE" sz="1400" i="1" dirty="0" err="1">
                <a:solidFill>
                  <a:srgbClr val="000000"/>
                </a:solidFill>
                <a:latin typeface="Verdana" panose="020B0604030504040204" pitchFamily="34" charset="0"/>
              </a:rPr>
              <a:t>p</a:t>
            </a:r>
            <a:r>
              <a:rPr lang="de-DE" altLang="en-DE" sz="1400" i="1" baseline="-25000" dirty="0" err="1">
                <a:solidFill>
                  <a:srgbClr val="000000"/>
                </a:solidFill>
                <a:latin typeface="Verdana" panose="020B0604030504040204" pitchFamily="34" charset="0"/>
              </a:rPr>
              <a:t>L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+ </a:t>
            </a:r>
            <a:r>
              <a:rPr lang="de-DE" altLang="en-DE" sz="1400" dirty="0">
                <a:solidFill>
                  <a:srgbClr val="000000"/>
                </a:solidFill>
                <a:latin typeface="Symbol" panose="05050102010706020507" pitchFamily="18" charset="2"/>
              </a:rPr>
              <a:t></a:t>
            </a:r>
            <a:r>
              <a:rPr lang="en-US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·</a:t>
            </a:r>
            <a:r>
              <a:rPr lang="en-US" altLang="en-DE" sz="1400" i="1" dirty="0">
                <a:solidFill>
                  <a:srgbClr val="000000"/>
                </a:solidFill>
                <a:latin typeface="Verdana" panose="020B0604030504040204" pitchFamily="34" charset="0"/>
              </a:rPr>
              <a:t>g</a:t>
            </a:r>
            <a:r>
              <a:rPr lang="en-US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·(</a:t>
            </a:r>
            <a:r>
              <a:rPr lang="en-US" altLang="en-DE" sz="1400" i="1" dirty="0">
                <a:solidFill>
                  <a:srgbClr val="000000"/>
                </a:solidFill>
                <a:latin typeface="Verdana" panose="020B0604030504040204" pitchFamily="34" charset="0"/>
              </a:rPr>
              <a:t>L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– </a:t>
            </a:r>
            <a:r>
              <a:rPr lang="en-US" altLang="en-DE" sz="1400" i="1" dirty="0">
                <a:solidFill>
                  <a:srgbClr val="000000"/>
                </a:solidFill>
                <a:latin typeface="Verdana" panose="020B0604030504040204" pitchFamily="34" charset="0"/>
              </a:rPr>
              <a:t>z</a:t>
            </a:r>
            <a:r>
              <a:rPr lang="en-US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)</a:t>
            </a:r>
          </a:p>
          <a:p>
            <a:pPr marL="288000">
              <a:spcAft>
                <a:spcPts val="0"/>
              </a:spcAft>
              <a:buFont typeface="Verdana" panose="020B0604030504040204" pitchFamily="34" charset="0"/>
              <a:buChar char="•"/>
            </a:pPr>
            <a:endParaRPr lang="en-US" altLang="en-DE" sz="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288000">
              <a:spcAft>
                <a:spcPts val="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Pressure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difference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between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observation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points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:                                      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Δ</a:t>
            </a:r>
            <a:r>
              <a:rPr lang="de-DE" altLang="en-DE" sz="1400" i="1" dirty="0" err="1">
                <a:solidFill>
                  <a:srgbClr val="000000"/>
                </a:solidFill>
                <a:latin typeface="Verdana" panose="020B0604030504040204" pitchFamily="34" charset="0"/>
              </a:rPr>
              <a:t>p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= </a:t>
            </a:r>
            <a:r>
              <a:rPr lang="de-DE" altLang="en-DE" sz="1400" i="1" dirty="0">
                <a:solidFill>
                  <a:srgbClr val="000000"/>
                </a:solidFill>
                <a:latin typeface="Verdana" panose="020B0604030504040204" pitchFamily="34" charset="0"/>
              </a:rPr>
              <a:t>p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(</a:t>
            </a:r>
            <a:r>
              <a:rPr lang="de-DE" altLang="en-DE" sz="1400" i="1" dirty="0">
                <a:solidFill>
                  <a:srgbClr val="000000"/>
                </a:solidFill>
                <a:latin typeface="Verdana" panose="020B0604030504040204" pitchFamily="34" charset="0"/>
              </a:rPr>
              <a:t>L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) – </a:t>
            </a:r>
            <a:r>
              <a:rPr lang="de-DE" altLang="en-DE" sz="1400" i="1" dirty="0">
                <a:solidFill>
                  <a:srgbClr val="000000"/>
                </a:solidFill>
                <a:latin typeface="Verdana" panose="020B0604030504040204" pitchFamily="34" charset="0"/>
              </a:rPr>
              <a:t>p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(0) = </a:t>
            </a:r>
            <a:r>
              <a:rPr lang="de-DE" altLang="en-DE" sz="1400" i="1" dirty="0" err="1">
                <a:solidFill>
                  <a:srgbClr val="000000"/>
                </a:solidFill>
                <a:latin typeface="Verdana" panose="020B0604030504040204" pitchFamily="34" charset="0"/>
              </a:rPr>
              <a:t>p</a:t>
            </a:r>
            <a:r>
              <a:rPr lang="de-DE" altLang="en-DE" sz="1400" i="1" baseline="-25000" dirty="0" err="1">
                <a:solidFill>
                  <a:srgbClr val="000000"/>
                </a:solidFill>
                <a:latin typeface="Verdana" panose="020B0604030504040204" pitchFamily="34" charset="0"/>
              </a:rPr>
              <a:t>L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– (</a:t>
            </a:r>
            <a:r>
              <a:rPr lang="de-DE" altLang="en-DE" sz="1400" i="1" dirty="0" err="1">
                <a:solidFill>
                  <a:srgbClr val="000000"/>
                </a:solidFill>
                <a:latin typeface="Verdana" panose="020B0604030504040204" pitchFamily="34" charset="0"/>
              </a:rPr>
              <a:t>p</a:t>
            </a:r>
            <a:r>
              <a:rPr lang="de-DE" altLang="en-DE" sz="1400" i="1" baseline="-25000" dirty="0" err="1">
                <a:solidFill>
                  <a:srgbClr val="000000"/>
                </a:solidFill>
                <a:latin typeface="Verdana" panose="020B0604030504040204" pitchFamily="34" charset="0"/>
              </a:rPr>
              <a:t>L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+ </a:t>
            </a:r>
            <a:r>
              <a:rPr lang="de-DE" altLang="en-DE" sz="1400" dirty="0">
                <a:solidFill>
                  <a:srgbClr val="000000"/>
                </a:solidFill>
                <a:latin typeface="Symbol" panose="05050102010706020507" pitchFamily="18" charset="2"/>
              </a:rPr>
              <a:t>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·</a:t>
            </a:r>
            <a:r>
              <a:rPr lang="de-DE" altLang="en-DE" sz="1400" i="1" dirty="0" err="1">
                <a:solidFill>
                  <a:srgbClr val="000000"/>
                </a:solidFill>
                <a:latin typeface="Verdana" panose="020B0604030504040204" pitchFamily="34" charset="0"/>
              </a:rPr>
              <a:t>g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·</a:t>
            </a:r>
            <a:r>
              <a:rPr lang="de-DE" altLang="en-DE" sz="1400" i="1" dirty="0" err="1">
                <a:solidFill>
                  <a:srgbClr val="000000"/>
                </a:solidFill>
                <a:latin typeface="Verdana" panose="020B0604030504040204" pitchFamily="34" charset="0"/>
              </a:rPr>
              <a:t>L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) = –</a:t>
            </a:r>
            <a:r>
              <a:rPr lang="de-DE" altLang="en-DE" sz="1400" dirty="0">
                <a:solidFill>
                  <a:srgbClr val="000000"/>
                </a:solidFill>
                <a:latin typeface="Symbol" panose="05050102010706020507" pitchFamily="18" charset="2"/>
              </a:rPr>
              <a:t>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·</a:t>
            </a:r>
            <a:r>
              <a:rPr lang="de-DE" altLang="en-DE" sz="1400" i="1" dirty="0" err="1">
                <a:solidFill>
                  <a:srgbClr val="000000"/>
                </a:solidFill>
                <a:latin typeface="Verdana" panose="020B0604030504040204" pitchFamily="34" charset="0"/>
              </a:rPr>
              <a:t>g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·</a:t>
            </a:r>
            <a:r>
              <a:rPr lang="de-DE" altLang="en-DE" sz="1400" i="1" dirty="0" err="1">
                <a:solidFill>
                  <a:srgbClr val="000000"/>
                </a:solidFill>
                <a:latin typeface="Verdana" panose="020B0604030504040204" pitchFamily="34" charset="0"/>
              </a:rPr>
              <a:t>L</a:t>
            </a:r>
            <a:endParaRPr lang="de-DE" altLang="en-DE" sz="1400" i="1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288000">
              <a:spcAft>
                <a:spcPts val="0"/>
              </a:spcAft>
              <a:buFont typeface="Verdana" panose="020B0604030504040204" pitchFamily="34" charset="0"/>
              <a:buChar char="•"/>
            </a:pPr>
            <a:endParaRPr lang="de-DE" altLang="en-DE" sz="800" i="1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288000">
              <a:spcAft>
                <a:spcPts val="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There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a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pressure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difference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but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no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water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flow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!</a:t>
            </a:r>
          </a:p>
        </p:txBody>
      </p:sp>
      <p:grpSp>
        <p:nvGrpSpPr>
          <p:cNvPr id="23554" name="Group 2">
            <a:extLst>
              <a:ext uri="{FF2B5EF4-FFF2-40B4-BE49-F238E27FC236}">
                <a16:creationId xmlns:a16="http://schemas.microsoft.com/office/drawing/2014/main" id="{890C61EE-186E-4EE6-931C-3A53D7B98459}"/>
              </a:ext>
            </a:extLst>
          </p:cNvPr>
          <p:cNvGrpSpPr>
            <a:grpSpLocks/>
          </p:cNvGrpSpPr>
          <p:nvPr/>
        </p:nvGrpSpPr>
        <p:grpSpPr bwMode="auto">
          <a:xfrm>
            <a:off x="1452563" y="1340768"/>
            <a:ext cx="5211762" cy="2749549"/>
            <a:chOff x="915" y="923"/>
            <a:chExt cx="3283" cy="1732"/>
          </a:xfrm>
        </p:grpSpPr>
        <p:sp>
          <p:nvSpPr>
            <p:cNvPr id="23555" name="Line 3">
              <a:extLst>
                <a:ext uri="{FF2B5EF4-FFF2-40B4-BE49-F238E27FC236}">
                  <a16:creationId xmlns:a16="http://schemas.microsoft.com/office/drawing/2014/main" id="{0D43F19A-FFE6-4F09-830F-59C9BF59A6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8" y="1353"/>
              <a:ext cx="634" cy="0"/>
            </a:xfrm>
            <a:prstGeom prst="line">
              <a:avLst/>
            </a:prstGeom>
            <a:noFill/>
            <a:ln w="19080" cap="flat">
              <a:solidFill>
                <a:srgbClr val="0000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3556" name="Group 4">
              <a:extLst>
                <a:ext uri="{FF2B5EF4-FFF2-40B4-BE49-F238E27FC236}">
                  <a16:creationId xmlns:a16="http://schemas.microsoft.com/office/drawing/2014/main" id="{965E45B9-A434-4DDA-99FE-C6E6D608FE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33" y="1209"/>
              <a:ext cx="589" cy="1439"/>
              <a:chOff x="2533" y="1209"/>
              <a:chExt cx="589" cy="1439"/>
            </a:xfrm>
          </p:grpSpPr>
          <p:sp>
            <p:nvSpPr>
              <p:cNvPr id="23557" name="Rectangle 5">
                <a:extLst>
                  <a:ext uri="{FF2B5EF4-FFF2-40B4-BE49-F238E27FC236}">
                    <a16:creationId xmlns:a16="http://schemas.microsoft.com/office/drawing/2014/main" id="{59BB0E3C-C046-463D-A1F3-6CDF676276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4" y="1243"/>
                <a:ext cx="453" cy="1405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381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58" name="Rectangle 6">
                <a:extLst>
                  <a:ext uri="{FF2B5EF4-FFF2-40B4-BE49-F238E27FC236}">
                    <a16:creationId xmlns:a16="http://schemas.microsoft.com/office/drawing/2014/main" id="{0C71DF12-AE4F-4E5D-B873-5394E3B819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3" y="1209"/>
                <a:ext cx="589" cy="4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559" name="Group 7">
              <a:extLst>
                <a:ext uri="{FF2B5EF4-FFF2-40B4-BE49-F238E27FC236}">
                  <a16:creationId xmlns:a16="http://schemas.microsoft.com/office/drawing/2014/main" id="{9BB7ACC1-14DA-4D32-B7D9-E3C1498958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57" y="1154"/>
              <a:ext cx="226" cy="226"/>
              <a:chOff x="2957" y="1154"/>
              <a:chExt cx="226" cy="226"/>
            </a:xfrm>
          </p:grpSpPr>
          <p:sp>
            <p:nvSpPr>
              <p:cNvPr id="23560" name="Rectangle 8">
                <a:extLst>
                  <a:ext uri="{FF2B5EF4-FFF2-40B4-BE49-F238E27FC236}">
                    <a16:creationId xmlns:a16="http://schemas.microsoft.com/office/drawing/2014/main" id="{2615BCE0-5AEF-46B4-A920-4266912CE5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9" y="1258"/>
                <a:ext cx="44" cy="121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61" name="Line 9">
                <a:extLst>
                  <a:ext uri="{FF2B5EF4-FFF2-40B4-BE49-F238E27FC236}">
                    <a16:creationId xmlns:a16="http://schemas.microsoft.com/office/drawing/2014/main" id="{7024CC9A-898B-43E6-9BA4-F3ABDB89C3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3" y="1154"/>
                <a:ext cx="0" cy="226"/>
              </a:xfrm>
              <a:prstGeom prst="line">
                <a:avLst/>
              </a:prstGeom>
              <a:noFill/>
              <a:ln w="2232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62" name="Rectangle 10">
                <a:extLst>
                  <a:ext uri="{FF2B5EF4-FFF2-40B4-BE49-F238E27FC236}">
                    <a16:creationId xmlns:a16="http://schemas.microsoft.com/office/drawing/2014/main" id="{E0D1E2AF-898E-428E-A6F5-03722A97EA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6" y="1334"/>
                <a:ext cx="135" cy="45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63" name="Line 11">
                <a:extLst>
                  <a:ext uri="{FF2B5EF4-FFF2-40B4-BE49-F238E27FC236}">
                    <a16:creationId xmlns:a16="http://schemas.microsoft.com/office/drawing/2014/main" id="{F76B1C52-C403-4A54-ADAB-8A350D347C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57" y="1334"/>
                <a:ext cx="181" cy="0"/>
              </a:xfrm>
              <a:prstGeom prst="line">
                <a:avLst/>
              </a:prstGeom>
              <a:noFill/>
              <a:ln w="2232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64" name="Line 12">
                <a:extLst>
                  <a:ext uri="{FF2B5EF4-FFF2-40B4-BE49-F238E27FC236}">
                    <a16:creationId xmlns:a16="http://schemas.microsoft.com/office/drawing/2014/main" id="{AF72C743-D95E-4892-9931-A59E75A16B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57" y="1380"/>
                <a:ext cx="226" cy="0"/>
              </a:xfrm>
              <a:prstGeom prst="line">
                <a:avLst/>
              </a:prstGeom>
              <a:noFill/>
              <a:ln w="2232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65" name="Line 13">
                <a:extLst>
                  <a:ext uri="{FF2B5EF4-FFF2-40B4-BE49-F238E27FC236}">
                    <a16:creationId xmlns:a16="http://schemas.microsoft.com/office/drawing/2014/main" id="{F8F9A3C8-4C28-4828-A3CB-18EA7F7EF6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0" y="1155"/>
                <a:ext cx="0" cy="181"/>
              </a:xfrm>
              <a:prstGeom prst="line">
                <a:avLst/>
              </a:prstGeom>
              <a:noFill/>
              <a:ln w="2232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566" name="Group 14">
              <a:extLst>
                <a:ext uri="{FF2B5EF4-FFF2-40B4-BE49-F238E27FC236}">
                  <a16:creationId xmlns:a16="http://schemas.microsoft.com/office/drawing/2014/main" id="{57F829C1-7D7F-47DA-BE0E-80958A978C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57" y="1153"/>
              <a:ext cx="498" cy="1449"/>
              <a:chOff x="2957" y="1153"/>
              <a:chExt cx="498" cy="1449"/>
            </a:xfrm>
          </p:grpSpPr>
          <p:sp>
            <p:nvSpPr>
              <p:cNvPr id="23567" name="Rectangle 15">
                <a:extLst>
                  <a:ext uri="{FF2B5EF4-FFF2-40B4-BE49-F238E27FC236}">
                    <a16:creationId xmlns:a16="http://schemas.microsoft.com/office/drawing/2014/main" id="{6A66891B-BE01-4CD7-98BF-ED617C1FC2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1" y="1259"/>
                <a:ext cx="44" cy="1337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68" name="Line 16">
                <a:extLst>
                  <a:ext uri="{FF2B5EF4-FFF2-40B4-BE49-F238E27FC236}">
                    <a16:creationId xmlns:a16="http://schemas.microsoft.com/office/drawing/2014/main" id="{D37276DD-E905-4013-8083-74DD57BC95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6" y="1154"/>
                <a:ext cx="4" cy="1403"/>
              </a:xfrm>
              <a:prstGeom prst="line">
                <a:avLst/>
              </a:prstGeom>
              <a:noFill/>
              <a:ln w="2232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69" name="Line 17">
                <a:extLst>
                  <a:ext uri="{FF2B5EF4-FFF2-40B4-BE49-F238E27FC236}">
                    <a16:creationId xmlns:a16="http://schemas.microsoft.com/office/drawing/2014/main" id="{F292C723-C823-4455-B03D-8C12C97007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1" y="1153"/>
                <a:ext cx="4" cy="1449"/>
              </a:xfrm>
              <a:prstGeom prst="line">
                <a:avLst/>
              </a:prstGeom>
              <a:noFill/>
              <a:ln w="2232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70" name="Rectangle 18">
                <a:extLst>
                  <a:ext uri="{FF2B5EF4-FFF2-40B4-BE49-F238E27FC236}">
                    <a16:creationId xmlns:a16="http://schemas.microsoft.com/office/drawing/2014/main" id="{4B00677B-2689-44B4-9FE2-A9A7956372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6" y="2550"/>
                <a:ext cx="407" cy="44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571" name="Line 19">
                <a:extLst>
                  <a:ext uri="{FF2B5EF4-FFF2-40B4-BE49-F238E27FC236}">
                    <a16:creationId xmlns:a16="http://schemas.microsoft.com/office/drawing/2014/main" id="{D1526A72-571F-41E6-85BA-F8BCC4E6F6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57" y="2551"/>
                <a:ext cx="453" cy="0"/>
              </a:xfrm>
              <a:prstGeom prst="line">
                <a:avLst/>
              </a:prstGeom>
              <a:noFill/>
              <a:ln w="2232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72" name="Line 20">
                <a:extLst>
                  <a:ext uri="{FF2B5EF4-FFF2-40B4-BE49-F238E27FC236}">
                    <a16:creationId xmlns:a16="http://schemas.microsoft.com/office/drawing/2014/main" id="{B15AACE6-2EE3-4E26-97B2-D3182FCCDA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57" y="2597"/>
                <a:ext cx="498" cy="0"/>
              </a:xfrm>
              <a:prstGeom prst="line">
                <a:avLst/>
              </a:prstGeom>
              <a:noFill/>
              <a:ln w="2232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573" name="Line 21">
              <a:extLst>
                <a:ext uri="{FF2B5EF4-FFF2-40B4-BE49-F238E27FC236}">
                  <a16:creationId xmlns:a16="http://schemas.microsoft.com/office/drawing/2014/main" id="{F976B145-4B3D-432F-8FAF-AA7E2FBEE7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94" y="1015"/>
              <a:ext cx="0" cy="1634"/>
            </a:xfrm>
            <a:prstGeom prst="line">
              <a:avLst/>
            </a:prstGeom>
            <a:noFill/>
            <a:ln w="19080" cap="flat">
              <a:solidFill>
                <a:srgbClr val="000000"/>
              </a:solidFill>
              <a:miter lim="800000"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74" name="Text Box 22">
              <a:extLst>
                <a:ext uri="{FF2B5EF4-FFF2-40B4-BE49-F238E27FC236}">
                  <a16:creationId xmlns:a16="http://schemas.microsoft.com/office/drawing/2014/main" id="{99B72EA5-4A0C-4CBC-AFDC-5FFAF58FFF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3" y="1258"/>
              <a:ext cx="384" cy="1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de-DE" altLang="en-DE" sz="1200" i="1" dirty="0">
                  <a:solidFill>
                    <a:srgbClr val="000000"/>
                  </a:solidFill>
                  <a:latin typeface="Verdana" panose="020B0604030504040204" pitchFamily="34" charset="0"/>
                </a:rPr>
                <a:t>z</a:t>
              </a:r>
              <a:r>
                <a:rPr lang="de-DE" altLang="en-DE" sz="1200" dirty="0">
                  <a:solidFill>
                    <a:srgbClr val="000000"/>
                  </a:solidFill>
                  <a:latin typeface="Verdana" panose="020B0604030504040204" pitchFamily="34" charset="0"/>
                </a:rPr>
                <a:t> = </a:t>
              </a:r>
              <a:r>
                <a:rPr lang="de-DE" altLang="en-DE" sz="1200" i="1" dirty="0">
                  <a:solidFill>
                    <a:srgbClr val="000000"/>
                  </a:solidFill>
                  <a:latin typeface="Verdana" panose="020B0604030504040204" pitchFamily="34" charset="0"/>
                </a:rPr>
                <a:t>L</a:t>
              </a:r>
            </a:p>
          </p:txBody>
        </p:sp>
        <p:sp>
          <p:nvSpPr>
            <p:cNvPr id="23575" name="Text Box 23">
              <a:extLst>
                <a:ext uri="{FF2B5EF4-FFF2-40B4-BE49-F238E27FC236}">
                  <a16:creationId xmlns:a16="http://schemas.microsoft.com/office/drawing/2014/main" id="{F01BA644-D675-400B-A38E-320BA3B56B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9" y="923"/>
              <a:ext cx="379" cy="1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de-DE" altLang="en-DE" sz="1200" i="1" dirty="0">
                  <a:solidFill>
                    <a:srgbClr val="000000"/>
                  </a:solidFill>
                  <a:latin typeface="Verdana" panose="020B0604030504040204" pitchFamily="34" charset="0"/>
                </a:rPr>
                <a:t>z</a:t>
              </a:r>
            </a:p>
          </p:txBody>
        </p:sp>
        <p:sp>
          <p:nvSpPr>
            <p:cNvPr id="23576" name="Text Box 24">
              <a:extLst>
                <a:ext uri="{FF2B5EF4-FFF2-40B4-BE49-F238E27FC236}">
                  <a16:creationId xmlns:a16="http://schemas.microsoft.com/office/drawing/2014/main" id="{482362EB-2E13-439D-8742-DC42047B24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7" y="2479"/>
              <a:ext cx="391" cy="1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de-DE" altLang="en-DE" sz="1200" i="1" dirty="0">
                  <a:solidFill>
                    <a:srgbClr val="000000"/>
                  </a:solidFill>
                  <a:latin typeface="Verdana" panose="020B0604030504040204" pitchFamily="34" charset="0"/>
                </a:rPr>
                <a:t>z</a:t>
              </a:r>
              <a:r>
                <a:rPr lang="de-DE" altLang="en-DE" sz="1200" dirty="0">
                  <a:solidFill>
                    <a:srgbClr val="000000"/>
                  </a:solidFill>
                  <a:latin typeface="Verdana" panose="020B0604030504040204" pitchFamily="34" charset="0"/>
                </a:rPr>
                <a:t> = 0</a:t>
              </a:r>
            </a:p>
          </p:txBody>
        </p:sp>
        <p:sp>
          <p:nvSpPr>
            <p:cNvPr id="23577" name="Line 25">
              <a:extLst>
                <a:ext uri="{FF2B5EF4-FFF2-40B4-BE49-F238E27FC236}">
                  <a16:creationId xmlns:a16="http://schemas.microsoft.com/office/drawing/2014/main" id="{89A81B1B-D198-4D93-A4A0-4DB02ED35F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6" y="2570"/>
              <a:ext cx="362" cy="0"/>
            </a:xfrm>
            <a:prstGeom prst="line">
              <a:avLst/>
            </a:prstGeom>
            <a:noFill/>
            <a:ln w="19080" cap="flat">
              <a:solidFill>
                <a:srgbClr val="0000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78" name="AutoShape 26">
              <a:extLst>
                <a:ext uri="{FF2B5EF4-FFF2-40B4-BE49-F238E27FC236}">
                  <a16:creationId xmlns:a16="http://schemas.microsoft.com/office/drawing/2014/main" id="{03ECCF6D-97CC-4DBD-90C1-9C6C1A44A7D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871" y="1276"/>
              <a:ext cx="498" cy="1376"/>
            </a:xfrm>
            <a:prstGeom prst="rtTriangle">
              <a:avLst/>
            </a:prstGeom>
            <a:solidFill>
              <a:srgbClr val="00CCFF"/>
            </a:solidFill>
            <a:ln w="1908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79" name="Text Box 27">
              <a:extLst>
                <a:ext uri="{FF2B5EF4-FFF2-40B4-BE49-F238E27FC236}">
                  <a16:creationId xmlns:a16="http://schemas.microsoft.com/office/drawing/2014/main" id="{084FDD92-0431-4CF7-9F78-F4199C447D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6" y="1712"/>
              <a:ext cx="956" cy="4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9pPr>
            </a:lstStyle>
            <a:p>
              <a:pPr algn="r" eaLnBrk="1" hangingPunct="1">
                <a:buClrTx/>
                <a:buFontTx/>
                <a:buNone/>
              </a:pPr>
              <a:r>
                <a:rPr lang="de-DE" altLang="en-DE" sz="1200" dirty="0" err="1">
                  <a:solidFill>
                    <a:srgbClr val="000000"/>
                  </a:solidFill>
                  <a:latin typeface="Verdana" panose="020B0604030504040204" pitchFamily="34" charset="0"/>
                </a:rPr>
                <a:t>hydrostatic</a:t>
              </a:r>
              <a:r>
                <a:rPr lang="de-DE" altLang="en-DE" sz="1200" dirty="0">
                  <a:solidFill>
                    <a:srgbClr val="000000"/>
                  </a:solidFill>
                  <a:latin typeface="Verdana" panose="020B0604030504040204" pitchFamily="34" charset="0"/>
                </a:rPr>
                <a:t> </a:t>
              </a:r>
            </a:p>
            <a:p>
              <a:pPr algn="r" eaLnBrk="1" hangingPunct="1">
                <a:buClrTx/>
                <a:buFontTx/>
                <a:buNone/>
              </a:pPr>
              <a:r>
                <a:rPr lang="de-DE" altLang="en-DE" sz="1200" dirty="0" err="1">
                  <a:solidFill>
                    <a:srgbClr val="000000"/>
                  </a:solidFill>
                  <a:latin typeface="Verdana" panose="020B0604030504040204" pitchFamily="34" charset="0"/>
                </a:rPr>
                <a:t>pressure</a:t>
              </a:r>
              <a:r>
                <a:rPr lang="de-DE" altLang="en-DE" sz="1200" dirty="0">
                  <a:solidFill>
                    <a:srgbClr val="000000"/>
                  </a:solidFill>
                  <a:latin typeface="Verdana" panose="020B0604030504040204" pitchFamily="34" charset="0"/>
                </a:rPr>
                <a:t> </a:t>
              </a:r>
              <a:r>
                <a:rPr lang="de-DE" altLang="en-DE" sz="1200" i="1" dirty="0">
                  <a:solidFill>
                    <a:srgbClr val="000000"/>
                  </a:solidFill>
                  <a:latin typeface="Verdana" panose="020B0604030504040204" pitchFamily="34" charset="0"/>
                </a:rPr>
                <a:t>p</a:t>
              </a:r>
              <a:r>
                <a:rPr lang="de-DE" altLang="en-DE" sz="1200" dirty="0">
                  <a:solidFill>
                    <a:srgbClr val="000000"/>
                  </a:solidFill>
                  <a:latin typeface="Verdana" panose="020B0604030504040204" pitchFamily="34" charset="0"/>
                </a:rPr>
                <a:t>(</a:t>
              </a:r>
              <a:r>
                <a:rPr lang="de-DE" altLang="en-DE" sz="1200" i="1" dirty="0">
                  <a:solidFill>
                    <a:srgbClr val="000000"/>
                  </a:solidFill>
                  <a:latin typeface="Verdana" panose="020B0604030504040204" pitchFamily="34" charset="0"/>
                </a:rPr>
                <a:t>z</a:t>
              </a:r>
              <a:r>
                <a:rPr lang="de-DE" altLang="en-DE" sz="1200" dirty="0">
                  <a:solidFill>
                    <a:srgbClr val="000000"/>
                  </a:solidFill>
                  <a:latin typeface="Verdana" panose="020B0604030504040204" pitchFamily="34" charset="0"/>
                </a:rPr>
                <a:t>)   </a:t>
              </a:r>
            </a:p>
            <a:p>
              <a:pPr algn="r" eaLnBrk="1" hangingPunct="1">
                <a:buClrTx/>
                <a:buFontTx/>
                <a:buNone/>
              </a:pPr>
              <a:r>
                <a:rPr lang="de-DE" altLang="en-DE" sz="1200" dirty="0">
                  <a:solidFill>
                    <a:srgbClr val="000000"/>
                  </a:solidFill>
                  <a:latin typeface="Verdana" panose="020B0604030504040204" pitchFamily="34" charset="0"/>
                </a:rPr>
                <a:t>[M/L/T²]    </a:t>
              </a:r>
            </a:p>
          </p:txBody>
        </p:sp>
        <p:sp>
          <p:nvSpPr>
            <p:cNvPr id="23580" name="Text Box 28">
              <a:extLst>
                <a:ext uri="{FF2B5EF4-FFF2-40B4-BE49-F238E27FC236}">
                  <a16:creationId xmlns:a16="http://schemas.microsoft.com/office/drawing/2014/main" id="{281FFF35-12D7-48E6-806D-B7BADA87CB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1253"/>
              <a:ext cx="608" cy="1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de-DE" altLang="en-DE" sz="1200" i="1" dirty="0">
                  <a:solidFill>
                    <a:srgbClr val="000000"/>
                  </a:solidFill>
                  <a:latin typeface="Verdana" panose="020B0604030504040204" pitchFamily="34" charset="0"/>
                </a:rPr>
                <a:t>p</a:t>
              </a:r>
              <a:r>
                <a:rPr lang="de-DE" altLang="en-DE" sz="1200" dirty="0">
                  <a:solidFill>
                    <a:srgbClr val="000000"/>
                  </a:solidFill>
                  <a:latin typeface="Verdana" panose="020B0604030504040204" pitchFamily="34" charset="0"/>
                </a:rPr>
                <a:t>(</a:t>
              </a:r>
              <a:r>
                <a:rPr lang="de-DE" altLang="en-DE" sz="1200" i="1" dirty="0">
                  <a:solidFill>
                    <a:srgbClr val="000000"/>
                  </a:solidFill>
                  <a:latin typeface="Verdana" panose="020B0604030504040204" pitchFamily="34" charset="0"/>
                </a:rPr>
                <a:t>L</a:t>
              </a:r>
              <a:r>
                <a:rPr lang="de-DE" altLang="en-DE" sz="1200" dirty="0">
                  <a:solidFill>
                    <a:srgbClr val="000000"/>
                  </a:solidFill>
                  <a:latin typeface="Verdana" panose="020B0604030504040204" pitchFamily="34" charset="0"/>
                </a:rPr>
                <a:t>) = </a:t>
              </a:r>
              <a:r>
                <a:rPr lang="de-DE" altLang="en-DE" sz="1200" i="1" dirty="0" err="1">
                  <a:solidFill>
                    <a:srgbClr val="000000"/>
                  </a:solidFill>
                  <a:latin typeface="Verdana" panose="020B0604030504040204" pitchFamily="34" charset="0"/>
                </a:rPr>
                <a:t>p</a:t>
              </a:r>
              <a:r>
                <a:rPr lang="de-DE" altLang="en-DE" sz="1200" i="1" baseline="-25000" dirty="0" err="1">
                  <a:solidFill>
                    <a:srgbClr val="000000"/>
                  </a:solidFill>
                  <a:latin typeface="Verdana" panose="020B0604030504040204" pitchFamily="34" charset="0"/>
                </a:rPr>
                <a:t>L</a:t>
              </a:r>
              <a:endParaRPr lang="de-DE" altLang="en-DE" sz="1200" i="1" baseline="-25000" dirty="0">
                <a:solidFill>
                  <a:srgbClr val="00000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23581" name="Line 29">
              <a:extLst>
                <a:ext uri="{FF2B5EF4-FFF2-40B4-BE49-F238E27FC236}">
                  <a16:creationId xmlns:a16="http://schemas.microsoft.com/office/drawing/2014/main" id="{C91EC6FA-A18D-461C-AB2B-060BEC8A88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9" y="1351"/>
              <a:ext cx="260" cy="0"/>
            </a:xfrm>
            <a:prstGeom prst="line">
              <a:avLst/>
            </a:prstGeom>
            <a:noFill/>
            <a:ln w="19080" cap="flat">
              <a:solidFill>
                <a:srgbClr val="0000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82" name="Text Box 30">
              <a:extLst>
                <a:ext uri="{FF2B5EF4-FFF2-40B4-BE49-F238E27FC236}">
                  <a16:creationId xmlns:a16="http://schemas.microsoft.com/office/drawing/2014/main" id="{0B5343EE-2D9C-4EFA-A165-3317F35F87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5" y="2473"/>
              <a:ext cx="986" cy="1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de-DE" altLang="en-DE" sz="1200" i="1" dirty="0">
                  <a:solidFill>
                    <a:srgbClr val="000000"/>
                  </a:solidFill>
                  <a:latin typeface="Verdana" panose="020B0604030504040204" pitchFamily="34" charset="0"/>
                </a:rPr>
                <a:t>p</a:t>
              </a:r>
              <a:r>
                <a:rPr lang="de-DE" altLang="en-DE" sz="1200" dirty="0">
                  <a:solidFill>
                    <a:srgbClr val="000000"/>
                  </a:solidFill>
                  <a:latin typeface="Verdana" panose="020B0604030504040204" pitchFamily="34" charset="0"/>
                </a:rPr>
                <a:t>(0) = </a:t>
              </a:r>
              <a:r>
                <a:rPr lang="de-DE" altLang="en-DE" sz="1200" i="1" dirty="0" err="1">
                  <a:solidFill>
                    <a:srgbClr val="000000"/>
                  </a:solidFill>
                  <a:latin typeface="Verdana" panose="020B0604030504040204" pitchFamily="34" charset="0"/>
                </a:rPr>
                <a:t>p</a:t>
              </a:r>
              <a:r>
                <a:rPr lang="de-DE" altLang="en-DE" sz="1200" i="1" baseline="-25000" dirty="0" err="1">
                  <a:solidFill>
                    <a:srgbClr val="000000"/>
                  </a:solidFill>
                  <a:latin typeface="Verdana" panose="020B0604030504040204" pitchFamily="34" charset="0"/>
                </a:rPr>
                <a:t>L</a:t>
              </a:r>
              <a:r>
                <a:rPr lang="de-DE" altLang="en-DE" sz="1200" i="1" dirty="0">
                  <a:solidFill>
                    <a:srgbClr val="000000"/>
                  </a:solidFill>
                  <a:latin typeface="Verdana" panose="020B0604030504040204" pitchFamily="34" charset="0"/>
                </a:rPr>
                <a:t>+ </a:t>
              </a:r>
              <a:r>
                <a:rPr lang="de-DE" altLang="en-DE" sz="1200" i="1" dirty="0">
                  <a:solidFill>
                    <a:srgbClr val="000000"/>
                  </a:solidFill>
                  <a:latin typeface="Symbol" panose="05050102010706020507" pitchFamily="18" charset="2"/>
                </a:rPr>
                <a:t></a:t>
              </a:r>
              <a:r>
                <a:rPr lang="en-US" altLang="en-DE" sz="1200" i="1" dirty="0">
                  <a:solidFill>
                    <a:srgbClr val="000000"/>
                  </a:solidFill>
                  <a:latin typeface="Verdana" panose="020B0604030504040204" pitchFamily="34" charset="0"/>
                </a:rPr>
                <a:t>·</a:t>
              </a:r>
              <a:r>
                <a:rPr lang="de-DE" altLang="en-DE" sz="1200" i="1" dirty="0">
                  <a:solidFill>
                    <a:srgbClr val="000000"/>
                  </a:solidFill>
                  <a:latin typeface="Verdana" panose="020B0604030504040204" pitchFamily="34" charset="0"/>
                </a:rPr>
                <a:t>g</a:t>
              </a:r>
              <a:r>
                <a:rPr lang="en-US" altLang="en-DE" sz="1200" i="1" dirty="0">
                  <a:solidFill>
                    <a:srgbClr val="000000"/>
                  </a:solidFill>
                  <a:latin typeface="Verdana" panose="020B0604030504040204" pitchFamily="34" charset="0"/>
                </a:rPr>
                <a:t>·</a:t>
              </a:r>
              <a:r>
                <a:rPr lang="de-DE" altLang="en-DE" sz="1200" i="1" dirty="0">
                  <a:solidFill>
                    <a:srgbClr val="000000"/>
                  </a:solidFill>
                  <a:latin typeface="Verdana" panose="020B0604030504040204" pitchFamily="34" charset="0"/>
                </a:rPr>
                <a:t>L</a:t>
              </a:r>
            </a:p>
          </p:txBody>
        </p:sp>
        <p:sp>
          <p:nvSpPr>
            <p:cNvPr id="23583" name="Line 31">
              <a:extLst>
                <a:ext uri="{FF2B5EF4-FFF2-40B4-BE49-F238E27FC236}">
                  <a16:creationId xmlns:a16="http://schemas.microsoft.com/office/drawing/2014/main" id="{E5F7B6BE-A58C-41FE-8FC8-2728E1E3F4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95" y="2572"/>
              <a:ext cx="704" cy="0"/>
            </a:xfrm>
            <a:prstGeom prst="line">
              <a:avLst/>
            </a:prstGeom>
            <a:noFill/>
            <a:ln w="19080" cap="flat">
              <a:solidFill>
                <a:srgbClr val="0000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584" name="Text Box 32">
            <a:extLst>
              <a:ext uri="{FF2B5EF4-FFF2-40B4-BE49-F238E27FC236}">
                <a16:creationId xmlns:a16="http://schemas.microsoft.com/office/drawing/2014/main" id="{18C3335C-DE15-44B2-98F6-5AD4725E39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200" y="1187450"/>
            <a:ext cx="7423150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de-DE" altLang="en-DE" sz="1800" dirty="0" err="1">
                <a:solidFill>
                  <a:srgbClr val="0B2A51"/>
                </a:solidFill>
                <a:latin typeface="Verdana" panose="020B0604030504040204" pitchFamily="34" charset="0"/>
              </a:rPr>
              <a:t>Hydrostatic</a:t>
            </a:r>
            <a:r>
              <a:rPr lang="de-DE" altLang="en-DE" sz="1800" dirty="0">
                <a:solidFill>
                  <a:srgbClr val="0B2A51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800" dirty="0" err="1">
                <a:solidFill>
                  <a:srgbClr val="0B2A51"/>
                </a:solidFill>
                <a:latin typeface="Verdana" panose="020B0604030504040204" pitchFamily="34" charset="0"/>
              </a:rPr>
              <a:t>Pressure</a:t>
            </a:r>
            <a:r>
              <a:rPr lang="de-DE" altLang="en-DE" sz="1800" dirty="0">
                <a:solidFill>
                  <a:srgbClr val="0B2A51"/>
                </a:solidFill>
                <a:latin typeface="Verdana" panose="020B0604030504040204" pitchFamily="34" charset="0"/>
              </a:rPr>
              <a:t> II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>
            <a:extLst>
              <a:ext uri="{FF2B5EF4-FFF2-40B4-BE49-F238E27FC236}">
                <a16:creationId xmlns:a16="http://schemas.microsoft.com/office/drawing/2014/main" id="{7AAADA44-D71D-4605-953F-4DB654B9ED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200" y="1244600"/>
            <a:ext cx="7423150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de-DE" altLang="en-DE" sz="1800" dirty="0" err="1">
                <a:solidFill>
                  <a:srgbClr val="0B2A51"/>
                </a:solidFill>
                <a:latin typeface="Verdana" panose="020B0604030504040204" pitchFamily="34" charset="0"/>
              </a:rPr>
              <a:t>Pressure</a:t>
            </a:r>
            <a:r>
              <a:rPr lang="de-DE" altLang="en-DE" sz="1800" dirty="0">
                <a:solidFill>
                  <a:srgbClr val="0B2A51"/>
                </a:solidFill>
                <a:latin typeface="Verdana" panose="020B0604030504040204" pitchFamily="34" charset="0"/>
              </a:rPr>
              <a:t> Head</a:t>
            </a:r>
          </a:p>
        </p:txBody>
      </p:sp>
      <p:sp>
        <p:nvSpPr>
          <p:cNvPr id="24578" name="Text Box 2">
            <a:extLst>
              <a:ext uri="{FF2B5EF4-FFF2-40B4-BE49-F238E27FC236}">
                <a16:creationId xmlns:a16="http://schemas.microsoft.com/office/drawing/2014/main" id="{40DA30F3-1067-47D7-9438-6A7FA6CC77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4441825"/>
            <a:ext cx="7993063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90513" indent="-290513"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>
              <a:spcAft>
                <a:spcPts val="60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Mostly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,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pressure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head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used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instead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of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pressure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when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dealing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with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hydraulic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properties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or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phenomena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of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subsurface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</a:p>
          <a:p>
            <a:pPr>
              <a:spcAft>
                <a:spcPts val="60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(</a:t>
            </a:r>
            <a:r>
              <a:rPr lang="de-DE" altLang="en-DE" sz="1400" u="sng" dirty="0" err="1">
                <a:solidFill>
                  <a:srgbClr val="000000"/>
                </a:solidFill>
                <a:latin typeface="Verdana" panose="020B0604030504040204" pitchFamily="34" charset="0"/>
              </a:rPr>
              <a:t>Hydrostatic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) </a:t>
            </a:r>
            <a:r>
              <a:rPr lang="de-DE" altLang="en-DE" sz="1400" u="sng" dirty="0" err="1">
                <a:solidFill>
                  <a:srgbClr val="000000"/>
                </a:solidFill>
                <a:latin typeface="Verdana" panose="020B0604030504040204" pitchFamily="34" charset="0"/>
              </a:rPr>
              <a:t>pressure</a:t>
            </a:r>
            <a:r>
              <a:rPr lang="de-DE" altLang="en-DE" sz="1400" u="sng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u="sng" dirty="0" err="1">
                <a:solidFill>
                  <a:srgbClr val="000000"/>
                </a:solidFill>
                <a:latin typeface="Verdana" panose="020B0604030504040204" pitchFamily="34" charset="0"/>
              </a:rPr>
              <a:t>head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>
                <a:solidFill>
                  <a:srgbClr val="000000"/>
                </a:solidFill>
                <a:latin typeface="Symbol" panose="05050102010706020507" pitchFamily="18" charset="2"/>
              </a:rPr>
              <a:t>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defined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>
                <a:solidFill>
                  <a:srgbClr val="000000"/>
                </a:solidFill>
                <a:latin typeface="Symbol" panose="05050102010706020507" pitchFamily="18" charset="2"/>
              </a:rPr>
              <a:t>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= </a:t>
            </a:r>
            <a:r>
              <a:rPr lang="de-DE" altLang="en-DE" sz="1400" i="1" dirty="0">
                <a:solidFill>
                  <a:srgbClr val="000000"/>
                </a:solidFill>
                <a:latin typeface="Verdana" panose="020B0604030504040204" pitchFamily="34" charset="0"/>
              </a:rPr>
              <a:t>p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/(</a:t>
            </a:r>
            <a:r>
              <a:rPr lang="de-DE" altLang="en-DE" sz="1400" dirty="0">
                <a:solidFill>
                  <a:srgbClr val="000000"/>
                </a:solidFill>
                <a:latin typeface="Symbol" panose="05050102010706020507" pitchFamily="18" charset="2"/>
              </a:rPr>
              <a:t>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·</a:t>
            </a:r>
            <a:r>
              <a:rPr lang="de-DE" altLang="en-DE" sz="1400" i="1" dirty="0">
                <a:solidFill>
                  <a:srgbClr val="000000"/>
                </a:solidFill>
                <a:latin typeface="Verdana" panose="020B0604030504040204" pitchFamily="34" charset="0"/>
              </a:rPr>
              <a:t>g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).</a:t>
            </a:r>
          </a:p>
          <a:p>
            <a:pPr>
              <a:spcAft>
                <a:spcPts val="60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Pressure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head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has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dimension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of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length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[L].</a:t>
            </a:r>
          </a:p>
          <a:p>
            <a:pPr>
              <a:spcAft>
                <a:spcPts val="60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Hydrostatic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pressure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head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linearly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increases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with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depth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(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or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linearly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decreases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with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increasing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elevation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).</a:t>
            </a:r>
          </a:p>
          <a:p>
            <a:pPr>
              <a:spcAft>
                <a:spcPts val="60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In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above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setup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we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have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: </a:t>
            </a:r>
            <a:r>
              <a:rPr lang="de-DE" altLang="en-DE" sz="1600" dirty="0">
                <a:solidFill>
                  <a:srgbClr val="000000"/>
                </a:solidFill>
                <a:latin typeface="Symbol" panose="05050102010706020507" pitchFamily="18" charset="2"/>
              </a:rPr>
              <a:t></a:t>
            </a:r>
            <a:r>
              <a:rPr lang="de-DE" altLang="en-DE" sz="1600" dirty="0">
                <a:solidFill>
                  <a:srgbClr val="000000"/>
                </a:solidFill>
                <a:latin typeface="Verdana" panose="020B0604030504040204" pitchFamily="34" charset="0"/>
              </a:rPr>
              <a:t>(</a:t>
            </a:r>
            <a:r>
              <a:rPr lang="de-DE" altLang="en-DE" sz="1600" i="1" dirty="0">
                <a:solidFill>
                  <a:srgbClr val="000000"/>
                </a:solidFill>
                <a:latin typeface="Verdana" panose="020B0604030504040204" pitchFamily="34" charset="0"/>
              </a:rPr>
              <a:t>z</a:t>
            </a:r>
            <a:r>
              <a:rPr lang="de-DE" altLang="en-DE" sz="1600" dirty="0">
                <a:solidFill>
                  <a:srgbClr val="000000"/>
                </a:solidFill>
                <a:latin typeface="Verdana" panose="020B0604030504040204" pitchFamily="34" charset="0"/>
              </a:rPr>
              <a:t>) = </a:t>
            </a:r>
            <a:r>
              <a:rPr lang="de-DE" altLang="en-DE" sz="1600" dirty="0">
                <a:solidFill>
                  <a:srgbClr val="000000"/>
                </a:solidFill>
                <a:latin typeface="Symbol" panose="05050102010706020507" pitchFamily="18" charset="2"/>
              </a:rPr>
              <a:t></a:t>
            </a:r>
            <a:r>
              <a:rPr lang="de-DE" altLang="en-DE" sz="1600" i="1" baseline="-25000" dirty="0">
                <a:solidFill>
                  <a:srgbClr val="000000"/>
                </a:solidFill>
                <a:latin typeface="Verdana" panose="020B0604030504040204" pitchFamily="34" charset="0"/>
              </a:rPr>
              <a:t>L</a:t>
            </a:r>
            <a:r>
              <a:rPr lang="de-DE" altLang="en-DE" sz="1600" dirty="0">
                <a:solidFill>
                  <a:srgbClr val="000000"/>
                </a:solidFill>
                <a:latin typeface="Verdana" panose="020B0604030504040204" pitchFamily="34" charset="0"/>
              </a:rPr>
              <a:t> + </a:t>
            </a:r>
            <a:r>
              <a:rPr lang="de-DE" altLang="en-DE" sz="1600" i="1" dirty="0">
                <a:solidFill>
                  <a:srgbClr val="000000"/>
                </a:solidFill>
                <a:latin typeface="Verdana" panose="020B0604030504040204" pitchFamily="34" charset="0"/>
              </a:rPr>
              <a:t>L</a:t>
            </a:r>
            <a:r>
              <a:rPr lang="de-DE" altLang="en-DE" sz="1600" dirty="0">
                <a:solidFill>
                  <a:srgbClr val="000000"/>
                </a:solidFill>
                <a:latin typeface="Verdana" panose="020B0604030504040204" pitchFamily="34" charset="0"/>
              </a:rPr>
              <a:t> – </a:t>
            </a:r>
            <a:r>
              <a:rPr lang="de-DE" altLang="en-DE" sz="1600" i="1" dirty="0">
                <a:solidFill>
                  <a:srgbClr val="000000"/>
                </a:solidFill>
                <a:latin typeface="Verdana" panose="020B0604030504040204" pitchFamily="34" charset="0"/>
              </a:rPr>
              <a:t>z</a:t>
            </a:r>
            <a:r>
              <a:rPr lang="de-DE" altLang="en-DE" sz="16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</a:p>
        </p:txBody>
      </p:sp>
      <p:grpSp>
        <p:nvGrpSpPr>
          <p:cNvPr id="24579" name="Group 3">
            <a:extLst>
              <a:ext uri="{FF2B5EF4-FFF2-40B4-BE49-F238E27FC236}">
                <a16:creationId xmlns:a16="http://schemas.microsoft.com/office/drawing/2014/main" id="{CD6B20A6-380B-47B6-974A-D47ED88FC39E}"/>
              </a:ext>
            </a:extLst>
          </p:cNvPr>
          <p:cNvGrpSpPr>
            <a:grpSpLocks/>
          </p:cNvGrpSpPr>
          <p:nvPr/>
        </p:nvGrpSpPr>
        <p:grpSpPr bwMode="auto">
          <a:xfrm>
            <a:off x="1431926" y="1465263"/>
            <a:ext cx="5233988" cy="2749549"/>
            <a:chOff x="902" y="923"/>
            <a:chExt cx="3297" cy="1732"/>
          </a:xfrm>
        </p:grpSpPr>
        <p:sp>
          <p:nvSpPr>
            <p:cNvPr id="24580" name="Line 4">
              <a:extLst>
                <a:ext uri="{FF2B5EF4-FFF2-40B4-BE49-F238E27FC236}">
                  <a16:creationId xmlns:a16="http://schemas.microsoft.com/office/drawing/2014/main" id="{1986D9A3-DB5A-4F45-A7B0-A1ABE421CB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9" y="1353"/>
              <a:ext cx="634" cy="0"/>
            </a:xfrm>
            <a:prstGeom prst="line">
              <a:avLst/>
            </a:prstGeom>
            <a:noFill/>
            <a:ln w="19080" cap="flat">
              <a:solidFill>
                <a:srgbClr val="0000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4581" name="Group 5">
              <a:extLst>
                <a:ext uri="{FF2B5EF4-FFF2-40B4-BE49-F238E27FC236}">
                  <a16:creationId xmlns:a16="http://schemas.microsoft.com/office/drawing/2014/main" id="{BE0EEDBE-A4B2-4069-BA33-D4A421C751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34" y="1209"/>
              <a:ext cx="589" cy="1439"/>
              <a:chOff x="2534" y="1209"/>
              <a:chExt cx="589" cy="1439"/>
            </a:xfrm>
          </p:grpSpPr>
          <p:sp>
            <p:nvSpPr>
              <p:cNvPr id="24582" name="Rectangle 6">
                <a:extLst>
                  <a:ext uri="{FF2B5EF4-FFF2-40B4-BE49-F238E27FC236}">
                    <a16:creationId xmlns:a16="http://schemas.microsoft.com/office/drawing/2014/main" id="{E36443E9-6458-48DD-B327-0B5044F5AB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5" y="1243"/>
                <a:ext cx="453" cy="1405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381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583" name="Rectangle 7">
                <a:extLst>
                  <a:ext uri="{FF2B5EF4-FFF2-40B4-BE49-F238E27FC236}">
                    <a16:creationId xmlns:a16="http://schemas.microsoft.com/office/drawing/2014/main" id="{E0A34321-1AD9-4680-83F9-954BE68557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4" y="1209"/>
                <a:ext cx="589" cy="4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584" name="Group 8">
              <a:extLst>
                <a:ext uri="{FF2B5EF4-FFF2-40B4-BE49-F238E27FC236}">
                  <a16:creationId xmlns:a16="http://schemas.microsoft.com/office/drawing/2014/main" id="{5DF95C40-CF00-43A5-BE9C-C67FB63B8E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58" y="1154"/>
              <a:ext cx="226" cy="226"/>
              <a:chOff x="2958" y="1154"/>
              <a:chExt cx="226" cy="226"/>
            </a:xfrm>
          </p:grpSpPr>
          <p:sp>
            <p:nvSpPr>
              <p:cNvPr id="24585" name="Rectangle 9">
                <a:extLst>
                  <a:ext uri="{FF2B5EF4-FFF2-40B4-BE49-F238E27FC236}">
                    <a16:creationId xmlns:a16="http://schemas.microsoft.com/office/drawing/2014/main" id="{E5E88235-7ED5-4E75-8BA1-60DB38C581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0" y="1258"/>
                <a:ext cx="44" cy="121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586" name="Line 10">
                <a:extLst>
                  <a:ext uri="{FF2B5EF4-FFF2-40B4-BE49-F238E27FC236}">
                    <a16:creationId xmlns:a16="http://schemas.microsoft.com/office/drawing/2014/main" id="{4ED0A434-006B-45DD-8387-958ABDD79B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4" y="1154"/>
                <a:ext cx="0" cy="226"/>
              </a:xfrm>
              <a:prstGeom prst="line">
                <a:avLst/>
              </a:prstGeom>
              <a:noFill/>
              <a:ln w="2232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87" name="Rectangle 11">
                <a:extLst>
                  <a:ext uri="{FF2B5EF4-FFF2-40B4-BE49-F238E27FC236}">
                    <a16:creationId xmlns:a16="http://schemas.microsoft.com/office/drawing/2014/main" id="{B30FC8D3-6C53-4920-ACC2-BB245AF3CE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" y="1334"/>
                <a:ext cx="135" cy="45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588" name="Line 12">
                <a:extLst>
                  <a:ext uri="{FF2B5EF4-FFF2-40B4-BE49-F238E27FC236}">
                    <a16:creationId xmlns:a16="http://schemas.microsoft.com/office/drawing/2014/main" id="{7C1343F1-4C8D-42A7-A4EB-01B5ACD6F2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58" y="1334"/>
                <a:ext cx="181" cy="0"/>
              </a:xfrm>
              <a:prstGeom prst="line">
                <a:avLst/>
              </a:prstGeom>
              <a:noFill/>
              <a:ln w="2232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89" name="Line 13">
                <a:extLst>
                  <a:ext uri="{FF2B5EF4-FFF2-40B4-BE49-F238E27FC236}">
                    <a16:creationId xmlns:a16="http://schemas.microsoft.com/office/drawing/2014/main" id="{831F47DB-ADD7-4E5F-AB38-6A72AA1320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58" y="1380"/>
                <a:ext cx="226" cy="0"/>
              </a:xfrm>
              <a:prstGeom prst="line">
                <a:avLst/>
              </a:prstGeom>
              <a:noFill/>
              <a:ln w="2232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90" name="Line 14">
                <a:extLst>
                  <a:ext uri="{FF2B5EF4-FFF2-40B4-BE49-F238E27FC236}">
                    <a16:creationId xmlns:a16="http://schemas.microsoft.com/office/drawing/2014/main" id="{16D1DE0C-D717-4199-98F7-CBF7B994D0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41" y="1155"/>
                <a:ext cx="0" cy="181"/>
              </a:xfrm>
              <a:prstGeom prst="line">
                <a:avLst/>
              </a:prstGeom>
              <a:noFill/>
              <a:ln w="2232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91" name="Group 15">
              <a:extLst>
                <a:ext uri="{FF2B5EF4-FFF2-40B4-BE49-F238E27FC236}">
                  <a16:creationId xmlns:a16="http://schemas.microsoft.com/office/drawing/2014/main" id="{DE9B8245-644C-43B4-A739-65FC4E192A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58" y="1153"/>
              <a:ext cx="498" cy="1449"/>
              <a:chOff x="2958" y="1153"/>
              <a:chExt cx="498" cy="1449"/>
            </a:xfrm>
          </p:grpSpPr>
          <p:sp>
            <p:nvSpPr>
              <p:cNvPr id="24592" name="Rectangle 16">
                <a:extLst>
                  <a:ext uri="{FF2B5EF4-FFF2-40B4-BE49-F238E27FC236}">
                    <a16:creationId xmlns:a16="http://schemas.microsoft.com/office/drawing/2014/main" id="{037A35A5-8C74-4001-8BC7-C324EF86C5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2" y="1259"/>
                <a:ext cx="44" cy="1337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593" name="Line 17">
                <a:extLst>
                  <a:ext uri="{FF2B5EF4-FFF2-40B4-BE49-F238E27FC236}">
                    <a16:creationId xmlns:a16="http://schemas.microsoft.com/office/drawing/2014/main" id="{6B0F1683-E8D0-4394-95B7-CF0B4C331F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7" y="1154"/>
                <a:ext cx="4" cy="1403"/>
              </a:xfrm>
              <a:prstGeom prst="line">
                <a:avLst/>
              </a:prstGeom>
              <a:noFill/>
              <a:ln w="2232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94" name="Line 18">
                <a:extLst>
                  <a:ext uri="{FF2B5EF4-FFF2-40B4-BE49-F238E27FC236}">
                    <a16:creationId xmlns:a16="http://schemas.microsoft.com/office/drawing/2014/main" id="{ADE28605-226D-4C93-80E0-E4A6830779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2" y="1153"/>
                <a:ext cx="4" cy="1449"/>
              </a:xfrm>
              <a:prstGeom prst="line">
                <a:avLst/>
              </a:prstGeom>
              <a:noFill/>
              <a:ln w="2232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95" name="Rectangle 19">
                <a:extLst>
                  <a:ext uri="{FF2B5EF4-FFF2-40B4-BE49-F238E27FC236}">
                    <a16:creationId xmlns:a16="http://schemas.microsoft.com/office/drawing/2014/main" id="{D4DEDB6B-ADA7-4A87-B873-E682951F8C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" y="2550"/>
                <a:ext cx="407" cy="44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596" name="Line 20">
                <a:extLst>
                  <a:ext uri="{FF2B5EF4-FFF2-40B4-BE49-F238E27FC236}">
                    <a16:creationId xmlns:a16="http://schemas.microsoft.com/office/drawing/2014/main" id="{BE5ED2AA-3C37-4776-9F1D-1DCC45CFB4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58" y="2551"/>
                <a:ext cx="453" cy="0"/>
              </a:xfrm>
              <a:prstGeom prst="line">
                <a:avLst/>
              </a:prstGeom>
              <a:noFill/>
              <a:ln w="2232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97" name="Line 21">
                <a:extLst>
                  <a:ext uri="{FF2B5EF4-FFF2-40B4-BE49-F238E27FC236}">
                    <a16:creationId xmlns:a16="http://schemas.microsoft.com/office/drawing/2014/main" id="{C5939C35-E9AA-4176-9719-B148BEB732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58" y="2597"/>
                <a:ext cx="498" cy="0"/>
              </a:xfrm>
              <a:prstGeom prst="line">
                <a:avLst/>
              </a:prstGeom>
              <a:noFill/>
              <a:ln w="2232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4598" name="Line 22">
              <a:extLst>
                <a:ext uri="{FF2B5EF4-FFF2-40B4-BE49-F238E27FC236}">
                  <a16:creationId xmlns:a16="http://schemas.microsoft.com/office/drawing/2014/main" id="{D2ADD539-1AE4-4D77-A28B-C8FE455F11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95" y="1015"/>
              <a:ext cx="0" cy="1634"/>
            </a:xfrm>
            <a:prstGeom prst="line">
              <a:avLst/>
            </a:prstGeom>
            <a:noFill/>
            <a:ln w="19080" cap="flat">
              <a:solidFill>
                <a:srgbClr val="000000"/>
              </a:solidFill>
              <a:miter lim="800000"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599" name="Text Box 23">
              <a:extLst>
                <a:ext uri="{FF2B5EF4-FFF2-40B4-BE49-F238E27FC236}">
                  <a16:creationId xmlns:a16="http://schemas.microsoft.com/office/drawing/2014/main" id="{0AED848B-E2DF-45A3-B5A2-BBE3027AB2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4" y="1258"/>
              <a:ext cx="384" cy="1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de-DE" altLang="en-DE" sz="1200" i="1" dirty="0">
                  <a:solidFill>
                    <a:srgbClr val="000000"/>
                  </a:solidFill>
                  <a:latin typeface="Verdana" panose="020B0604030504040204" pitchFamily="34" charset="0"/>
                </a:rPr>
                <a:t>z</a:t>
              </a:r>
              <a:r>
                <a:rPr lang="de-DE" altLang="en-DE" sz="1200" dirty="0">
                  <a:solidFill>
                    <a:srgbClr val="000000"/>
                  </a:solidFill>
                  <a:latin typeface="Verdana" panose="020B0604030504040204" pitchFamily="34" charset="0"/>
                </a:rPr>
                <a:t> = </a:t>
              </a:r>
              <a:r>
                <a:rPr lang="de-DE" altLang="en-DE" sz="1200" i="1" dirty="0">
                  <a:solidFill>
                    <a:srgbClr val="000000"/>
                  </a:solidFill>
                  <a:latin typeface="Verdana" panose="020B0604030504040204" pitchFamily="34" charset="0"/>
                </a:rPr>
                <a:t>L</a:t>
              </a:r>
            </a:p>
          </p:txBody>
        </p:sp>
        <p:sp>
          <p:nvSpPr>
            <p:cNvPr id="24600" name="Text Box 24">
              <a:extLst>
                <a:ext uri="{FF2B5EF4-FFF2-40B4-BE49-F238E27FC236}">
                  <a16:creationId xmlns:a16="http://schemas.microsoft.com/office/drawing/2014/main" id="{9E67D983-6807-4658-9F0E-A00361ED52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0" y="923"/>
              <a:ext cx="388" cy="1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de-DE" altLang="en-DE" sz="1200" i="1" dirty="0">
                  <a:solidFill>
                    <a:srgbClr val="000000"/>
                  </a:solidFill>
                  <a:latin typeface="Verdana" panose="020B0604030504040204" pitchFamily="34" charset="0"/>
                </a:rPr>
                <a:t>z</a:t>
              </a:r>
            </a:p>
          </p:txBody>
        </p:sp>
        <p:sp>
          <p:nvSpPr>
            <p:cNvPr id="24601" name="Text Box 25">
              <a:extLst>
                <a:ext uri="{FF2B5EF4-FFF2-40B4-BE49-F238E27FC236}">
                  <a16:creationId xmlns:a16="http://schemas.microsoft.com/office/drawing/2014/main" id="{D8FF30F9-9307-4A15-9AD1-86D150CC42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8" y="2479"/>
              <a:ext cx="391" cy="1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de-DE" altLang="en-DE" sz="1200" i="1" dirty="0">
                  <a:solidFill>
                    <a:srgbClr val="000000"/>
                  </a:solidFill>
                  <a:latin typeface="Verdana" panose="020B0604030504040204" pitchFamily="34" charset="0"/>
                </a:rPr>
                <a:t>z</a:t>
              </a:r>
              <a:r>
                <a:rPr lang="de-DE" altLang="en-DE" sz="1200" dirty="0">
                  <a:solidFill>
                    <a:srgbClr val="000000"/>
                  </a:solidFill>
                  <a:latin typeface="Verdana" panose="020B0604030504040204" pitchFamily="34" charset="0"/>
                </a:rPr>
                <a:t> = 0</a:t>
              </a:r>
            </a:p>
          </p:txBody>
        </p:sp>
        <p:sp>
          <p:nvSpPr>
            <p:cNvPr id="24602" name="Line 26">
              <a:extLst>
                <a:ext uri="{FF2B5EF4-FFF2-40B4-BE49-F238E27FC236}">
                  <a16:creationId xmlns:a16="http://schemas.microsoft.com/office/drawing/2014/main" id="{AD6A479B-6C0D-4B0D-9697-149CA6AD11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7" y="2570"/>
              <a:ext cx="362" cy="0"/>
            </a:xfrm>
            <a:prstGeom prst="line">
              <a:avLst/>
            </a:prstGeom>
            <a:noFill/>
            <a:ln w="19080" cap="flat">
              <a:solidFill>
                <a:srgbClr val="0000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03" name="AutoShape 27">
              <a:extLst>
                <a:ext uri="{FF2B5EF4-FFF2-40B4-BE49-F238E27FC236}">
                  <a16:creationId xmlns:a16="http://schemas.microsoft.com/office/drawing/2014/main" id="{5F423C00-A202-40C5-A3E8-D62A3006E8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872" y="1276"/>
              <a:ext cx="498" cy="1376"/>
            </a:xfrm>
            <a:prstGeom prst="rtTriangle">
              <a:avLst/>
            </a:prstGeom>
            <a:solidFill>
              <a:srgbClr val="00CCFF"/>
            </a:solidFill>
            <a:ln w="1908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04" name="Text Box 28">
              <a:extLst>
                <a:ext uri="{FF2B5EF4-FFF2-40B4-BE49-F238E27FC236}">
                  <a16:creationId xmlns:a16="http://schemas.microsoft.com/office/drawing/2014/main" id="{013926E2-CEE3-4215-B337-F2222F776A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89" y="1712"/>
              <a:ext cx="891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9pPr>
            </a:lstStyle>
            <a:p>
              <a:pPr algn="r" eaLnBrk="1" hangingPunct="1">
                <a:buClrTx/>
                <a:buFontTx/>
                <a:buNone/>
              </a:pPr>
              <a:r>
                <a:rPr lang="de-DE" altLang="en-DE" sz="1200" dirty="0" err="1">
                  <a:solidFill>
                    <a:srgbClr val="000000"/>
                  </a:solidFill>
                  <a:latin typeface="Verdana" panose="020B0604030504040204" pitchFamily="34" charset="0"/>
                </a:rPr>
                <a:t>pressure</a:t>
              </a:r>
              <a:r>
                <a:rPr lang="de-DE" altLang="en-DE" sz="1200" dirty="0">
                  <a:solidFill>
                    <a:srgbClr val="000000"/>
                  </a:solidFill>
                  <a:latin typeface="Verdana" panose="020B0604030504040204" pitchFamily="34" charset="0"/>
                </a:rPr>
                <a:t> </a:t>
              </a:r>
              <a:r>
                <a:rPr lang="de-DE" altLang="en-DE" sz="1200" dirty="0" err="1">
                  <a:solidFill>
                    <a:srgbClr val="000000"/>
                  </a:solidFill>
                  <a:latin typeface="Verdana" panose="020B0604030504040204" pitchFamily="34" charset="0"/>
                </a:rPr>
                <a:t>head</a:t>
              </a:r>
              <a:endParaRPr lang="de-DE" altLang="en-DE" sz="1200" dirty="0">
                <a:solidFill>
                  <a:srgbClr val="000000"/>
                </a:solidFill>
                <a:latin typeface="Verdana" panose="020B0604030504040204" pitchFamily="34" charset="0"/>
              </a:endParaRPr>
            </a:p>
            <a:p>
              <a:pPr algn="r" eaLnBrk="1" hangingPunct="1">
                <a:buClrTx/>
                <a:buFontTx/>
                <a:buNone/>
              </a:pPr>
              <a:r>
                <a:rPr lang="de-DE" altLang="en-DE" sz="1200" dirty="0">
                  <a:solidFill>
                    <a:srgbClr val="000000"/>
                  </a:solidFill>
                  <a:latin typeface="Symbol" panose="05050102010706020507" pitchFamily="18" charset="2"/>
                </a:rPr>
                <a:t></a:t>
              </a:r>
              <a:r>
                <a:rPr lang="de-DE" altLang="en-DE" sz="1200" dirty="0">
                  <a:solidFill>
                    <a:srgbClr val="000000"/>
                  </a:solidFill>
                  <a:latin typeface="Verdana" panose="020B0604030504040204" pitchFamily="34" charset="0"/>
                </a:rPr>
                <a:t>(</a:t>
              </a:r>
              <a:r>
                <a:rPr lang="de-DE" altLang="en-DE" sz="1200" i="1" dirty="0">
                  <a:solidFill>
                    <a:srgbClr val="000000"/>
                  </a:solidFill>
                  <a:latin typeface="Verdana" panose="020B0604030504040204" pitchFamily="34" charset="0"/>
                </a:rPr>
                <a:t>z</a:t>
              </a:r>
              <a:r>
                <a:rPr lang="de-DE" altLang="en-DE" sz="1200" dirty="0">
                  <a:solidFill>
                    <a:srgbClr val="000000"/>
                  </a:solidFill>
                  <a:latin typeface="Verdana" panose="020B0604030504040204" pitchFamily="34" charset="0"/>
                </a:rPr>
                <a:t>) [L]     </a:t>
              </a:r>
            </a:p>
          </p:txBody>
        </p:sp>
        <p:sp>
          <p:nvSpPr>
            <p:cNvPr id="24605" name="Text Box 29">
              <a:extLst>
                <a:ext uri="{FF2B5EF4-FFF2-40B4-BE49-F238E27FC236}">
                  <a16:creationId xmlns:a16="http://schemas.microsoft.com/office/drawing/2014/main" id="{C67AFCB7-2AF0-4D94-8432-96A1E350F6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1" y="1253"/>
              <a:ext cx="606" cy="1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de-DE" altLang="en-DE" sz="1200" i="1" dirty="0">
                  <a:solidFill>
                    <a:srgbClr val="000000"/>
                  </a:solidFill>
                  <a:latin typeface="Symbol" panose="05050102010706020507" pitchFamily="18" charset="2"/>
                </a:rPr>
                <a:t></a:t>
              </a:r>
              <a:r>
                <a:rPr lang="de-DE" altLang="en-DE" sz="1200" dirty="0">
                  <a:solidFill>
                    <a:srgbClr val="000000"/>
                  </a:solidFill>
                  <a:latin typeface="Verdana" panose="020B0604030504040204" pitchFamily="34" charset="0"/>
                </a:rPr>
                <a:t>(</a:t>
              </a:r>
              <a:r>
                <a:rPr lang="de-DE" altLang="en-DE" sz="1200" i="1" dirty="0">
                  <a:solidFill>
                    <a:srgbClr val="000000"/>
                  </a:solidFill>
                  <a:latin typeface="Verdana" panose="020B0604030504040204" pitchFamily="34" charset="0"/>
                </a:rPr>
                <a:t>L</a:t>
              </a:r>
              <a:r>
                <a:rPr lang="de-DE" altLang="en-DE" sz="1200" dirty="0">
                  <a:solidFill>
                    <a:srgbClr val="000000"/>
                  </a:solidFill>
                  <a:latin typeface="Verdana" panose="020B0604030504040204" pitchFamily="34" charset="0"/>
                </a:rPr>
                <a:t>) = </a:t>
              </a:r>
              <a:r>
                <a:rPr lang="de-DE" altLang="en-DE" sz="1200" dirty="0">
                  <a:solidFill>
                    <a:srgbClr val="000000"/>
                  </a:solidFill>
                  <a:latin typeface="Symbol" panose="05050102010706020507" pitchFamily="18" charset="2"/>
                </a:rPr>
                <a:t></a:t>
              </a:r>
              <a:r>
                <a:rPr lang="de-DE" altLang="en-DE" sz="1200" i="1" baseline="-25000" dirty="0">
                  <a:solidFill>
                    <a:srgbClr val="000000"/>
                  </a:solidFill>
                  <a:latin typeface="Verdana" panose="020B0604030504040204" pitchFamily="34" charset="0"/>
                </a:rPr>
                <a:t>L</a:t>
              </a:r>
            </a:p>
          </p:txBody>
        </p:sp>
        <p:sp>
          <p:nvSpPr>
            <p:cNvPr id="24606" name="Line 30">
              <a:extLst>
                <a:ext uri="{FF2B5EF4-FFF2-40B4-BE49-F238E27FC236}">
                  <a16:creationId xmlns:a16="http://schemas.microsoft.com/office/drawing/2014/main" id="{D342000E-CB4F-480E-AF4D-B46F03F6F0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41" y="1351"/>
              <a:ext cx="260" cy="0"/>
            </a:xfrm>
            <a:prstGeom prst="line">
              <a:avLst/>
            </a:prstGeom>
            <a:noFill/>
            <a:ln w="19080" cap="flat">
              <a:solidFill>
                <a:srgbClr val="0000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07" name="Text Box 31">
              <a:extLst>
                <a:ext uri="{FF2B5EF4-FFF2-40B4-BE49-F238E27FC236}">
                  <a16:creationId xmlns:a16="http://schemas.microsoft.com/office/drawing/2014/main" id="{62E46AFB-5EE2-4CDB-9091-40F8654D4D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2" y="2473"/>
              <a:ext cx="792" cy="1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9pPr>
            </a:lstStyle>
            <a:p>
              <a:pPr algn="r" eaLnBrk="1" hangingPunct="1">
                <a:buClrTx/>
                <a:buFontTx/>
                <a:buNone/>
              </a:pPr>
              <a:r>
                <a:rPr lang="de-DE" altLang="en-DE" sz="1200" i="1" dirty="0">
                  <a:solidFill>
                    <a:srgbClr val="000000"/>
                  </a:solidFill>
                  <a:latin typeface="Symbol" panose="05050102010706020507" pitchFamily="18" charset="2"/>
                </a:rPr>
                <a:t></a:t>
              </a:r>
              <a:r>
                <a:rPr lang="de-DE" altLang="en-DE" sz="1200" dirty="0">
                  <a:solidFill>
                    <a:srgbClr val="000000"/>
                  </a:solidFill>
                  <a:latin typeface="Verdana" panose="020B0604030504040204" pitchFamily="34" charset="0"/>
                </a:rPr>
                <a:t>(0) = </a:t>
              </a:r>
              <a:r>
                <a:rPr lang="de-DE" altLang="en-DE" sz="1200" i="1" dirty="0">
                  <a:solidFill>
                    <a:srgbClr val="000000"/>
                  </a:solidFill>
                  <a:latin typeface="Symbol" panose="05050102010706020507" pitchFamily="18" charset="2"/>
                </a:rPr>
                <a:t></a:t>
              </a:r>
              <a:r>
                <a:rPr lang="de-DE" altLang="en-DE" sz="1200" i="1" baseline="-25000" dirty="0">
                  <a:solidFill>
                    <a:srgbClr val="000000"/>
                  </a:solidFill>
                  <a:latin typeface="Verdana" panose="020B0604030504040204" pitchFamily="34" charset="0"/>
                </a:rPr>
                <a:t>L</a:t>
              </a:r>
              <a:r>
                <a:rPr lang="de-DE" altLang="en-DE" sz="1200" i="1" dirty="0">
                  <a:solidFill>
                    <a:srgbClr val="000000"/>
                  </a:solidFill>
                  <a:latin typeface="Verdana" panose="020B0604030504040204" pitchFamily="34" charset="0"/>
                </a:rPr>
                <a:t>+ L</a:t>
              </a:r>
            </a:p>
          </p:txBody>
        </p:sp>
        <p:sp>
          <p:nvSpPr>
            <p:cNvPr id="24608" name="Line 32">
              <a:extLst>
                <a:ext uri="{FF2B5EF4-FFF2-40B4-BE49-F238E27FC236}">
                  <a16:creationId xmlns:a16="http://schemas.microsoft.com/office/drawing/2014/main" id="{46797064-039E-4C3B-9639-8806F3D0F1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96" y="2572"/>
              <a:ext cx="704" cy="0"/>
            </a:xfrm>
            <a:prstGeom prst="line">
              <a:avLst/>
            </a:prstGeom>
            <a:noFill/>
            <a:ln w="19080" cap="flat">
              <a:solidFill>
                <a:srgbClr val="0000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 Box 1">
            <a:extLst>
              <a:ext uri="{FF2B5EF4-FFF2-40B4-BE49-F238E27FC236}">
                <a16:creationId xmlns:a16="http://schemas.microsoft.com/office/drawing/2014/main" id="{9BAD5A2E-4176-45A4-A405-077962298F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200" y="1206500"/>
            <a:ext cx="4686300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GB" altLang="en-DE" sz="1800" dirty="0">
                <a:solidFill>
                  <a:srgbClr val="0B2A51"/>
                </a:solidFill>
                <a:latin typeface="Verdana" panose="020B0604030504040204" pitchFamily="34" charset="0"/>
              </a:rPr>
              <a:t>Today</a:t>
            </a:r>
          </a:p>
        </p:txBody>
      </p:sp>
      <p:sp>
        <p:nvSpPr>
          <p:cNvPr id="7170" name="Text Box 2">
            <a:extLst>
              <a:ext uri="{FF2B5EF4-FFF2-40B4-BE49-F238E27FC236}">
                <a16:creationId xmlns:a16="http://schemas.microsoft.com/office/drawing/2014/main" id="{45A3A123-D1B6-4D8A-9B8C-C7157579A0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44824"/>
            <a:ext cx="7864475" cy="1479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90513" indent="-290513"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groundwater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and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aquifers</a:t>
            </a:r>
            <a:endParaRPr lang="de-DE" altLang="en-DE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 eaLnBrk="1" hangingPunct="1">
              <a:spcAft>
                <a:spcPts val="600"/>
              </a:spcAft>
            </a:pPr>
            <a:endParaRPr lang="de-DE" altLang="en-DE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pressure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and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pressure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head</a:t>
            </a:r>
            <a:endParaRPr lang="de-DE" altLang="en-DE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endParaRPr lang="de-DE" altLang="en-DE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storage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properties</a:t>
            </a:r>
            <a:endParaRPr lang="de-DE" altLang="en-DE" sz="14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">
            <a:extLst>
              <a:ext uri="{FF2B5EF4-FFF2-40B4-BE49-F238E27FC236}">
                <a16:creationId xmlns:a16="http://schemas.microsoft.com/office/drawing/2014/main" id="{A2FD4367-0B27-420C-B8A2-1D3B5558CC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1196975"/>
            <a:ext cx="4686300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GB" altLang="en-DE" sz="1800" dirty="0">
                <a:solidFill>
                  <a:srgbClr val="0B2A51"/>
                </a:solidFill>
                <a:latin typeface="Verdana" panose="020B0604030504040204" pitchFamily="34" charset="0"/>
              </a:rPr>
              <a:t>Pressure in a Confined Aquifer</a:t>
            </a:r>
          </a:p>
        </p:txBody>
      </p:sp>
      <p:sp>
        <p:nvSpPr>
          <p:cNvPr id="25602" name="Text Box 2">
            <a:extLst>
              <a:ext uri="{FF2B5EF4-FFF2-40B4-BE49-F238E27FC236}">
                <a16:creationId xmlns:a16="http://schemas.microsoft.com/office/drawing/2014/main" id="{E9E17E98-D3EA-4197-BBB7-ED2DA97035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351" y="3716338"/>
            <a:ext cx="7781106" cy="2233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marL="290513" indent="-290513"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The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confining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bed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exerts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a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certain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pressure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i="1" dirty="0" err="1">
                <a:solidFill>
                  <a:srgbClr val="000000"/>
                </a:solidFill>
                <a:latin typeface="Verdana" panose="020B0604030504040204" pitchFamily="34" charset="0"/>
              </a:rPr>
              <a:t>p</a:t>
            </a:r>
            <a:r>
              <a:rPr lang="de-DE" altLang="en-DE" sz="1400" i="1" baseline="-25000" dirty="0" err="1">
                <a:solidFill>
                  <a:srgbClr val="000000"/>
                </a:solidFill>
                <a:latin typeface="Verdana" panose="020B0604030504040204" pitchFamily="34" charset="0"/>
              </a:rPr>
              <a:t>cb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on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aquifer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</a:p>
          <a:p>
            <a:pPr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endParaRPr lang="de-DE" altLang="en-DE" sz="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This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pressure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compensated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partly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by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porous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medium and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partly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by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groundwater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(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pressures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i="1" dirty="0">
                <a:solidFill>
                  <a:srgbClr val="000000"/>
                </a:solidFill>
                <a:latin typeface="Verdana" panose="020B0604030504040204" pitchFamily="34" charset="0"/>
              </a:rPr>
              <a:t>p</a:t>
            </a:r>
            <a:r>
              <a:rPr lang="de-DE" altLang="en-DE" sz="1400" i="1" baseline="-25000" dirty="0">
                <a:solidFill>
                  <a:srgbClr val="000000"/>
                </a:solidFill>
                <a:latin typeface="Verdana" panose="020B0604030504040204" pitchFamily="34" charset="0"/>
              </a:rPr>
              <a:t>pm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and </a:t>
            </a:r>
            <a:r>
              <a:rPr lang="de-DE" altLang="en-DE" sz="1400" i="1" dirty="0" err="1">
                <a:solidFill>
                  <a:srgbClr val="000000"/>
                </a:solidFill>
                <a:latin typeface="Verdana" panose="020B0604030504040204" pitchFamily="34" charset="0"/>
              </a:rPr>
              <a:t>p</a:t>
            </a:r>
            <a:r>
              <a:rPr lang="de-DE" altLang="en-DE" sz="1400" i="1" baseline="-25000" dirty="0" err="1">
                <a:solidFill>
                  <a:srgbClr val="000000"/>
                </a:solidFill>
                <a:latin typeface="Verdana" panose="020B0604030504040204" pitchFamily="34" charset="0"/>
              </a:rPr>
              <a:t>w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,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respectively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).</a:t>
            </a:r>
          </a:p>
          <a:p>
            <a:pPr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endParaRPr lang="de-DE" altLang="en-DE" sz="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Therefore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: </a:t>
            </a:r>
            <a:r>
              <a:rPr lang="de-DE" altLang="en-DE" sz="1400" i="1" dirty="0" err="1">
                <a:solidFill>
                  <a:srgbClr val="000000"/>
                </a:solidFill>
                <a:latin typeface="Verdana" panose="020B0604030504040204" pitchFamily="34" charset="0"/>
              </a:rPr>
              <a:t>p</a:t>
            </a:r>
            <a:r>
              <a:rPr lang="de-DE" altLang="en-DE" sz="1400" i="1" baseline="-25000" dirty="0" err="1">
                <a:solidFill>
                  <a:srgbClr val="000000"/>
                </a:solidFill>
                <a:latin typeface="Verdana" panose="020B0604030504040204" pitchFamily="34" charset="0"/>
              </a:rPr>
              <a:t>cb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+ </a:t>
            </a:r>
            <a:r>
              <a:rPr lang="de-DE" altLang="en-DE" sz="1400" i="1" dirty="0">
                <a:solidFill>
                  <a:srgbClr val="000000"/>
                </a:solidFill>
                <a:latin typeface="Verdana" panose="020B0604030504040204" pitchFamily="34" charset="0"/>
              </a:rPr>
              <a:t>p</a:t>
            </a:r>
            <a:r>
              <a:rPr lang="de-DE" altLang="en-DE" sz="1400" i="1" baseline="-25000" dirty="0">
                <a:solidFill>
                  <a:srgbClr val="000000"/>
                </a:solidFill>
                <a:latin typeface="Verdana" panose="020B0604030504040204" pitchFamily="34" charset="0"/>
              </a:rPr>
              <a:t>pm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+ </a:t>
            </a:r>
            <a:r>
              <a:rPr lang="de-DE" altLang="en-DE" sz="1400" i="1" dirty="0" err="1">
                <a:solidFill>
                  <a:srgbClr val="000000"/>
                </a:solidFill>
                <a:latin typeface="Verdana" panose="020B0604030504040204" pitchFamily="34" charset="0"/>
              </a:rPr>
              <a:t>p</a:t>
            </a:r>
            <a:r>
              <a:rPr lang="de-DE" altLang="en-DE" sz="1400" i="1" baseline="-25000" dirty="0" err="1">
                <a:solidFill>
                  <a:srgbClr val="000000"/>
                </a:solidFill>
                <a:latin typeface="Verdana" panose="020B0604030504040204" pitchFamily="34" charset="0"/>
              </a:rPr>
              <a:t>w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= 0 </a:t>
            </a:r>
          </a:p>
          <a:p>
            <a:pPr marL="216000" eaLnBrk="1" hangingPunct="1">
              <a:spcAft>
                <a:spcPts val="0"/>
              </a:spcAft>
              <a:buFont typeface="Verdana" panose="020B0604030504040204" pitchFamily="34" charset="0"/>
              <a:buChar char="•"/>
            </a:pPr>
            <a:endParaRPr lang="de-DE" altLang="en-DE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Storage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properties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of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aquifer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and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associated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parameters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can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be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understood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by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considering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pressure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changes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.  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B895E26F-63C6-41A1-9F65-D616F18614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6588" y="1773238"/>
            <a:ext cx="3673475" cy="647700"/>
          </a:xfrm>
          <a:prstGeom prst="rect">
            <a:avLst/>
          </a:pr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4" name="Line 4">
            <a:extLst>
              <a:ext uri="{FF2B5EF4-FFF2-40B4-BE49-F238E27FC236}">
                <a16:creationId xmlns:a16="http://schemas.microsoft.com/office/drawing/2014/main" id="{FB048243-9A47-4C97-BE59-FFA172F5C8B0}"/>
              </a:ext>
            </a:extLst>
          </p:cNvPr>
          <p:cNvSpPr>
            <a:spLocks noChangeShapeType="1"/>
          </p:cNvSpPr>
          <p:nvPr/>
        </p:nvSpPr>
        <p:spPr bwMode="auto">
          <a:xfrm>
            <a:off x="3851275" y="1844675"/>
            <a:ext cx="1588" cy="576263"/>
          </a:xfrm>
          <a:prstGeom prst="line">
            <a:avLst/>
          </a:prstGeom>
          <a:noFill/>
          <a:ln w="25560" cap="flat">
            <a:solidFill>
              <a:srgbClr val="FFFFFF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5" name="Rectangle 5">
            <a:extLst>
              <a:ext uri="{FF2B5EF4-FFF2-40B4-BE49-F238E27FC236}">
                <a16:creationId xmlns:a16="http://schemas.microsoft.com/office/drawing/2014/main" id="{2B429ECE-DC1C-4D9F-9929-32C5648B6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6588" y="2420938"/>
            <a:ext cx="3673475" cy="865187"/>
          </a:xfrm>
          <a:prstGeom prst="rect">
            <a:avLst/>
          </a:prstGeom>
          <a:solidFill>
            <a:srgbClr val="3366FF"/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6" name="Line 6">
            <a:extLst>
              <a:ext uri="{FF2B5EF4-FFF2-40B4-BE49-F238E27FC236}">
                <a16:creationId xmlns:a16="http://schemas.microsoft.com/office/drawing/2014/main" id="{661368C7-E226-4CE1-AA9F-F4FA1EBFBC75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6588" y="3286125"/>
            <a:ext cx="3673475" cy="1588"/>
          </a:xfrm>
          <a:prstGeom prst="line">
            <a:avLst/>
          </a:prstGeom>
          <a:noFill/>
          <a:ln w="38160" cap="flat">
            <a:solidFill>
              <a:srgbClr val="99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7" name="Text Box 7">
            <a:extLst>
              <a:ext uri="{FF2B5EF4-FFF2-40B4-BE49-F238E27FC236}">
                <a16:creationId xmlns:a16="http://schemas.microsoft.com/office/drawing/2014/main" id="{6C9A4480-E784-4C76-8655-4195F0CA0D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2938" y="1844675"/>
            <a:ext cx="1584325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92100" indent="-290513"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spcAft>
                <a:spcPts val="600"/>
              </a:spcAft>
              <a:buClrTx/>
              <a:buFontTx/>
              <a:buNone/>
            </a:pP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confining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bed</a:t>
            </a:r>
            <a:endParaRPr lang="de-DE" altLang="en-DE" sz="14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25608" name="Text Box 8">
            <a:extLst>
              <a:ext uri="{FF2B5EF4-FFF2-40B4-BE49-F238E27FC236}">
                <a16:creationId xmlns:a16="http://schemas.microsoft.com/office/drawing/2014/main" id="{1440DF67-CCBF-490D-9CCE-3210A2351C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0563" y="2709863"/>
            <a:ext cx="1825625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92100" indent="-290513"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spcAft>
                <a:spcPts val="600"/>
              </a:spcAft>
              <a:buClrTx/>
              <a:buFontTx/>
              <a:buNone/>
            </a:pPr>
            <a:r>
              <a:rPr lang="de-DE" altLang="en-DE" sz="1400">
                <a:solidFill>
                  <a:srgbClr val="000000"/>
                </a:solidFill>
                <a:latin typeface="Verdana" panose="020B0604030504040204" pitchFamily="34" charset="0"/>
              </a:rPr>
              <a:t>confined aquifer</a:t>
            </a:r>
          </a:p>
        </p:txBody>
      </p:sp>
      <p:sp>
        <p:nvSpPr>
          <p:cNvPr id="25609" name="Oval 9">
            <a:extLst>
              <a:ext uri="{FF2B5EF4-FFF2-40B4-BE49-F238E27FC236}">
                <a16:creationId xmlns:a16="http://schemas.microsoft.com/office/drawing/2014/main" id="{5BF3634D-F0F0-4D3A-BAA0-58880BBF3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4650" y="2420938"/>
            <a:ext cx="503238" cy="287337"/>
          </a:xfrm>
          <a:prstGeom prst="ellipse">
            <a:avLst/>
          </a:pr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0" name="Oval 10">
            <a:extLst>
              <a:ext uri="{FF2B5EF4-FFF2-40B4-BE49-F238E27FC236}">
                <a16:creationId xmlns:a16="http://schemas.microsoft.com/office/drawing/2014/main" id="{A0A08906-445B-4C86-86C2-E275EA79D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7313" y="2636838"/>
            <a:ext cx="503237" cy="287337"/>
          </a:xfrm>
          <a:prstGeom prst="ellipse">
            <a:avLst/>
          </a:pr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1" name="Oval 11">
            <a:extLst>
              <a:ext uri="{FF2B5EF4-FFF2-40B4-BE49-F238E27FC236}">
                <a16:creationId xmlns:a16="http://schemas.microsoft.com/office/drawing/2014/main" id="{4A7DD201-172E-4169-BDCB-E906C88F3B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6450" y="2852738"/>
            <a:ext cx="503238" cy="287337"/>
          </a:xfrm>
          <a:prstGeom prst="ellipse">
            <a:avLst/>
          </a:pr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2" name="Oval 12">
            <a:extLst>
              <a:ext uri="{FF2B5EF4-FFF2-40B4-BE49-F238E27FC236}">
                <a16:creationId xmlns:a16="http://schemas.microsoft.com/office/drawing/2014/main" id="{6D3D425D-D1B8-4B3E-A4DE-DA7EED2EE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3075" y="2674938"/>
            <a:ext cx="503238" cy="287337"/>
          </a:xfrm>
          <a:prstGeom prst="ellipse">
            <a:avLst/>
          </a:pr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3" name="Oval 13">
            <a:extLst>
              <a:ext uri="{FF2B5EF4-FFF2-40B4-BE49-F238E27FC236}">
                <a16:creationId xmlns:a16="http://schemas.microsoft.com/office/drawing/2014/main" id="{8D7286D3-D3CB-4AEA-BB28-5415066FB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3575" y="2636838"/>
            <a:ext cx="503238" cy="287337"/>
          </a:xfrm>
          <a:prstGeom prst="ellipse">
            <a:avLst/>
          </a:pr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4" name="Oval 14">
            <a:extLst>
              <a:ext uri="{FF2B5EF4-FFF2-40B4-BE49-F238E27FC236}">
                <a16:creationId xmlns:a16="http://schemas.microsoft.com/office/drawing/2014/main" id="{8EB2D93D-7C70-45F5-8152-31C97D829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938" y="2420938"/>
            <a:ext cx="503237" cy="287337"/>
          </a:xfrm>
          <a:prstGeom prst="ellipse">
            <a:avLst/>
          </a:pr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5" name="Oval 15">
            <a:extLst>
              <a:ext uri="{FF2B5EF4-FFF2-40B4-BE49-F238E27FC236}">
                <a16:creationId xmlns:a16="http://schemas.microsoft.com/office/drawing/2014/main" id="{6D031A30-0C15-45CD-AF5E-E2496B73D3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4875" y="2492375"/>
            <a:ext cx="863600" cy="358775"/>
          </a:xfrm>
          <a:prstGeom prst="ellipse">
            <a:avLst/>
          </a:pr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6" name="Oval 16">
            <a:extLst>
              <a:ext uri="{FF2B5EF4-FFF2-40B4-BE49-F238E27FC236}">
                <a16:creationId xmlns:a16="http://schemas.microsoft.com/office/drawing/2014/main" id="{CDED1C92-1BB2-45B6-A811-AB48CA9F0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2488" y="2852738"/>
            <a:ext cx="863600" cy="358775"/>
          </a:xfrm>
          <a:prstGeom prst="ellipse">
            <a:avLst/>
          </a:pr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7" name="Oval 17">
            <a:extLst>
              <a:ext uri="{FF2B5EF4-FFF2-40B4-BE49-F238E27FC236}">
                <a16:creationId xmlns:a16="http://schemas.microsoft.com/office/drawing/2014/main" id="{08BC9A41-519F-483A-88E9-C841B1ED0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838" y="2924175"/>
            <a:ext cx="1079500" cy="358775"/>
          </a:xfrm>
          <a:prstGeom prst="ellipse">
            <a:avLst/>
          </a:pr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8" name="Oval 18">
            <a:extLst>
              <a:ext uri="{FF2B5EF4-FFF2-40B4-BE49-F238E27FC236}">
                <a16:creationId xmlns:a16="http://schemas.microsoft.com/office/drawing/2014/main" id="{C1B676D9-60B7-473E-A172-560AE9D3153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852069" y="2563019"/>
            <a:ext cx="574675" cy="287337"/>
          </a:xfrm>
          <a:prstGeom prst="ellipse">
            <a:avLst/>
          </a:pr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9" name="Oval 19">
            <a:extLst>
              <a:ext uri="{FF2B5EF4-FFF2-40B4-BE49-F238E27FC236}">
                <a16:creationId xmlns:a16="http://schemas.microsoft.com/office/drawing/2014/main" id="{D2110D0B-458C-4041-A7F8-AD8F95D26C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2420938"/>
            <a:ext cx="503237" cy="287337"/>
          </a:xfrm>
          <a:prstGeom prst="ellipse">
            <a:avLst/>
          </a:pr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20" name="Oval 20">
            <a:extLst>
              <a:ext uri="{FF2B5EF4-FFF2-40B4-BE49-F238E27FC236}">
                <a16:creationId xmlns:a16="http://schemas.microsoft.com/office/drawing/2014/main" id="{34E0E26F-C337-4768-95EE-025F941B3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3438" y="2997200"/>
            <a:ext cx="503237" cy="287338"/>
          </a:xfrm>
          <a:prstGeom prst="ellipse">
            <a:avLst/>
          </a:pr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21" name="Oval 21">
            <a:extLst>
              <a:ext uri="{FF2B5EF4-FFF2-40B4-BE49-F238E27FC236}">
                <a16:creationId xmlns:a16="http://schemas.microsoft.com/office/drawing/2014/main" id="{5E18B7BE-2FC4-4D7A-8A57-4E23FBA00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5238" y="2852738"/>
            <a:ext cx="503237" cy="287337"/>
          </a:xfrm>
          <a:prstGeom prst="ellipse">
            <a:avLst/>
          </a:pr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22" name="Oval 22">
            <a:extLst>
              <a:ext uri="{FF2B5EF4-FFF2-40B4-BE49-F238E27FC236}">
                <a16:creationId xmlns:a16="http://schemas.microsoft.com/office/drawing/2014/main" id="{259E854D-D6BA-4AAC-9EBA-294FDA3F6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6588" y="2420938"/>
            <a:ext cx="863600" cy="358775"/>
          </a:xfrm>
          <a:prstGeom prst="ellipse">
            <a:avLst/>
          </a:pr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23" name="Oval 23">
            <a:extLst>
              <a:ext uri="{FF2B5EF4-FFF2-40B4-BE49-F238E27FC236}">
                <a16:creationId xmlns:a16="http://schemas.microsoft.com/office/drawing/2014/main" id="{E683E2A7-B15F-4820-943E-CCB05CD7F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4650" y="2997200"/>
            <a:ext cx="503238" cy="287338"/>
          </a:xfrm>
          <a:prstGeom prst="ellipse">
            <a:avLst/>
          </a:pr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24" name="Oval 24">
            <a:extLst>
              <a:ext uri="{FF2B5EF4-FFF2-40B4-BE49-F238E27FC236}">
                <a16:creationId xmlns:a16="http://schemas.microsoft.com/office/drawing/2014/main" id="{5D429B6C-E9ED-4300-8E28-26F5C7FEA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522" y="2708275"/>
            <a:ext cx="503238" cy="287338"/>
          </a:xfrm>
          <a:prstGeom prst="ellipse">
            <a:avLst/>
          </a:pr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25" name="Oval 25">
            <a:extLst>
              <a:ext uri="{FF2B5EF4-FFF2-40B4-BE49-F238E27FC236}">
                <a16:creationId xmlns:a16="http://schemas.microsoft.com/office/drawing/2014/main" id="{B7679992-97D8-4F12-B250-D34A793E5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6588" y="2997200"/>
            <a:ext cx="503237" cy="287338"/>
          </a:xfrm>
          <a:prstGeom prst="ellipse">
            <a:avLst/>
          </a:pr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26" name="Line 26">
            <a:extLst>
              <a:ext uri="{FF2B5EF4-FFF2-40B4-BE49-F238E27FC236}">
                <a16:creationId xmlns:a16="http://schemas.microsoft.com/office/drawing/2014/main" id="{A076EBB4-6DEF-4C8B-8C6C-F31FE238C0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95513" y="2419350"/>
            <a:ext cx="1587" cy="434975"/>
          </a:xfrm>
          <a:prstGeom prst="line">
            <a:avLst/>
          </a:prstGeom>
          <a:noFill/>
          <a:ln w="25560" cap="flat">
            <a:solidFill>
              <a:srgbClr val="FFFFFF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7" name="Line 27">
            <a:extLst>
              <a:ext uri="{FF2B5EF4-FFF2-40B4-BE49-F238E27FC236}">
                <a16:creationId xmlns:a16="http://schemas.microsoft.com/office/drawing/2014/main" id="{E1BF5FA3-2798-4A1F-8E3F-1B75B935214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352925" y="2419350"/>
            <a:ext cx="4763" cy="219075"/>
          </a:xfrm>
          <a:prstGeom prst="line">
            <a:avLst/>
          </a:prstGeom>
          <a:noFill/>
          <a:ln w="25560" cap="flat">
            <a:solidFill>
              <a:srgbClr val="FFFFFF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8" name="Text Box 28">
            <a:extLst>
              <a:ext uri="{FF2B5EF4-FFF2-40B4-BE49-F238E27FC236}">
                <a16:creationId xmlns:a16="http://schemas.microsoft.com/office/drawing/2014/main" id="{41CDB409-333A-42EA-9F72-E5615327AC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5788" y="2378075"/>
            <a:ext cx="4079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en-DE" sz="1400" b="0" i="1">
                <a:solidFill>
                  <a:srgbClr val="FFFFFF"/>
                </a:solidFill>
                <a:latin typeface="Verdana" panose="020B0604030504040204" pitchFamily="34" charset="0"/>
              </a:rPr>
              <a:t>p</a:t>
            </a:r>
            <a:r>
              <a:rPr lang="en-GB" altLang="en-DE" sz="1400" b="0" i="1" baseline="-25000">
                <a:solidFill>
                  <a:srgbClr val="FFFFFF"/>
                </a:solidFill>
                <a:latin typeface="Verdana" panose="020B0604030504040204" pitchFamily="34" charset="0"/>
              </a:rPr>
              <a:t>w</a:t>
            </a:r>
          </a:p>
        </p:txBody>
      </p:sp>
      <p:sp>
        <p:nvSpPr>
          <p:cNvPr id="25629" name="Text Box 29">
            <a:extLst>
              <a:ext uri="{FF2B5EF4-FFF2-40B4-BE49-F238E27FC236}">
                <a16:creationId xmlns:a16="http://schemas.microsoft.com/office/drawing/2014/main" id="{B53CEA05-AD66-41D8-87F4-52CD997C60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6475" y="2420938"/>
            <a:ext cx="488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en-DE" sz="1400" b="0" i="1">
                <a:solidFill>
                  <a:srgbClr val="FFFFFF"/>
                </a:solidFill>
                <a:latin typeface="Verdana" panose="020B0604030504040204" pitchFamily="34" charset="0"/>
              </a:rPr>
              <a:t>p</a:t>
            </a:r>
            <a:r>
              <a:rPr lang="en-GB" altLang="en-DE" sz="1400" b="0" i="1" baseline="-25000">
                <a:solidFill>
                  <a:srgbClr val="FFFFFF"/>
                </a:solidFill>
                <a:latin typeface="Verdana" panose="020B0604030504040204" pitchFamily="34" charset="0"/>
              </a:rPr>
              <a:t>pm</a:t>
            </a:r>
          </a:p>
        </p:txBody>
      </p:sp>
      <p:sp>
        <p:nvSpPr>
          <p:cNvPr id="25630" name="Text Box 30">
            <a:extLst>
              <a:ext uri="{FF2B5EF4-FFF2-40B4-BE49-F238E27FC236}">
                <a16:creationId xmlns:a16="http://schemas.microsoft.com/office/drawing/2014/main" id="{3F13E806-B4F3-4122-B6A9-300FFF9FCC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9063" y="1916113"/>
            <a:ext cx="43973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en-DE" sz="1400" b="0" i="1">
                <a:solidFill>
                  <a:srgbClr val="FFFFFF"/>
                </a:solidFill>
                <a:latin typeface="Verdana" panose="020B0604030504040204" pitchFamily="34" charset="0"/>
              </a:rPr>
              <a:t>p</a:t>
            </a:r>
            <a:r>
              <a:rPr lang="en-GB" altLang="en-DE" sz="1400" b="0" i="1" baseline="-25000">
                <a:solidFill>
                  <a:srgbClr val="FFFFFF"/>
                </a:solidFill>
                <a:latin typeface="Verdana" panose="020B0604030504040204" pitchFamily="34" charset="0"/>
              </a:rPr>
              <a:t>cb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 Box 1">
            <a:extLst>
              <a:ext uri="{FF2B5EF4-FFF2-40B4-BE49-F238E27FC236}">
                <a16:creationId xmlns:a16="http://schemas.microsoft.com/office/drawing/2014/main" id="{B41A17BE-9DEC-4085-9842-9A64D20E83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1201737"/>
            <a:ext cx="4686300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GB" altLang="en-DE" sz="1800" dirty="0">
                <a:solidFill>
                  <a:srgbClr val="0B2A51"/>
                </a:solidFill>
                <a:latin typeface="Verdana" panose="020B0604030504040204" pitchFamily="34" charset="0"/>
              </a:rPr>
              <a:t>Change in Hydrostatic Pressure</a:t>
            </a:r>
          </a:p>
        </p:txBody>
      </p:sp>
      <p:sp>
        <p:nvSpPr>
          <p:cNvPr id="26626" name="Text Box 2">
            <a:extLst>
              <a:ext uri="{FF2B5EF4-FFF2-40B4-BE49-F238E27FC236}">
                <a16:creationId xmlns:a16="http://schemas.microsoft.com/office/drawing/2014/main" id="{9622930E-4CB9-45A8-A0B3-A76460D45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0275" y="2282031"/>
            <a:ext cx="2092325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92100" indent="-290513"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spcAft>
                <a:spcPts val="600"/>
              </a:spcAft>
              <a:buClrTx/>
              <a:buFontTx/>
              <a:buNone/>
            </a:pPr>
            <a:r>
              <a:rPr lang="de-DE" altLang="en-DE" sz="1400" i="1" dirty="0" err="1">
                <a:solidFill>
                  <a:srgbClr val="000000"/>
                </a:solidFill>
                <a:latin typeface="Verdana" panose="020B0604030504040204" pitchFamily="34" charset="0"/>
              </a:rPr>
              <a:t>p</a:t>
            </a:r>
            <a:r>
              <a:rPr lang="de-DE" altLang="en-DE" sz="1400" i="1" baseline="-25000" dirty="0" err="1">
                <a:solidFill>
                  <a:srgbClr val="000000"/>
                </a:solidFill>
                <a:latin typeface="Verdana" panose="020B0604030504040204" pitchFamily="34" charset="0"/>
              </a:rPr>
              <a:t>cb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+ </a:t>
            </a:r>
            <a:r>
              <a:rPr lang="de-DE" altLang="en-DE" sz="1400" i="1" dirty="0">
                <a:solidFill>
                  <a:srgbClr val="000000"/>
                </a:solidFill>
                <a:latin typeface="Verdana" panose="020B0604030504040204" pitchFamily="34" charset="0"/>
              </a:rPr>
              <a:t>p</a:t>
            </a:r>
            <a:r>
              <a:rPr lang="de-DE" altLang="en-DE" sz="1400" i="1" baseline="-25000" dirty="0">
                <a:solidFill>
                  <a:srgbClr val="000000"/>
                </a:solidFill>
                <a:latin typeface="Verdana" panose="020B0604030504040204" pitchFamily="34" charset="0"/>
              </a:rPr>
              <a:t>pm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+ </a:t>
            </a:r>
            <a:r>
              <a:rPr lang="de-DE" altLang="en-DE" sz="1400" i="1" dirty="0" err="1">
                <a:solidFill>
                  <a:srgbClr val="000000"/>
                </a:solidFill>
                <a:latin typeface="Verdana" panose="020B0604030504040204" pitchFamily="34" charset="0"/>
              </a:rPr>
              <a:t>p</a:t>
            </a:r>
            <a:r>
              <a:rPr lang="de-DE" altLang="en-DE" sz="1400" i="1" baseline="-25000" dirty="0" err="1">
                <a:solidFill>
                  <a:srgbClr val="000000"/>
                </a:solidFill>
                <a:latin typeface="Verdana" panose="020B0604030504040204" pitchFamily="34" charset="0"/>
              </a:rPr>
              <a:t>w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= 0 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ECFA9F94-0C76-4BEE-92BC-F73129A404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6588" y="1773238"/>
            <a:ext cx="3673475" cy="647700"/>
          </a:xfrm>
          <a:prstGeom prst="rect">
            <a:avLst/>
          </a:pr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28" name="Line 4">
            <a:extLst>
              <a:ext uri="{FF2B5EF4-FFF2-40B4-BE49-F238E27FC236}">
                <a16:creationId xmlns:a16="http://schemas.microsoft.com/office/drawing/2014/main" id="{88C028D4-4E8E-4D5B-A781-692BD4D90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51275" y="1844675"/>
            <a:ext cx="1588" cy="576263"/>
          </a:xfrm>
          <a:prstGeom prst="line">
            <a:avLst/>
          </a:prstGeom>
          <a:noFill/>
          <a:ln w="25560" cap="flat">
            <a:solidFill>
              <a:srgbClr val="FFFFFF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9" name="Rectangle 5">
            <a:extLst>
              <a:ext uri="{FF2B5EF4-FFF2-40B4-BE49-F238E27FC236}">
                <a16:creationId xmlns:a16="http://schemas.microsoft.com/office/drawing/2014/main" id="{B8D7C81C-C2B5-4DEC-BE17-B0F722E5EA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6588" y="2420938"/>
            <a:ext cx="3673475" cy="865187"/>
          </a:xfrm>
          <a:prstGeom prst="rect">
            <a:avLst/>
          </a:prstGeom>
          <a:solidFill>
            <a:srgbClr val="3366FF"/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0" name="Line 6">
            <a:extLst>
              <a:ext uri="{FF2B5EF4-FFF2-40B4-BE49-F238E27FC236}">
                <a16:creationId xmlns:a16="http://schemas.microsoft.com/office/drawing/2014/main" id="{F0D050FB-E4A1-4DD4-A06C-685FD3D601B2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6588" y="3286125"/>
            <a:ext cx="3673475" cy="1588"/>
          </a:xfrm>
          <a:prstGeom prst="line">
            <a:avLst/>
          </a:prstGeom>
          <a:noFill/>
          <a:ln w="38160" cap="flat">
            <a:solidFill>
              <a:srgbClr val="99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31" name="Text Box 7">
            <a:extLst>
              <a:ext uri="{FF2B5EF4-FFF2-40B4-BE49-F238E27FC236}">
                <a16:creationId xmlns:a16="http://schemas.microsoft.com/office/drawing/2014/main" id="{EEC34F9B-45AA-40B6-8019-CDB386FD5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2938" y="1849437"/>
            <a:ext cx="1584325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92100" indent="-290513"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spcAft>
                <a:spcPts val="600"/>
              </a:spcAft>
              <a:buClrTx/>
              <a:buFontTx/>
              <a:buNone/>
            </a:pPr>
            <a:r>
              <a:rPr lang="de-DE" altLang="en-DE" sz="1400">
                <a:solidFill>
                  <a:srgbClr val="000000"/>
                </a:solidFill>
                <a:latin typeface="Verdana" panose="020B0604030504040204" pitchFamily="34" charset="0"/>
              </a:rPr>
              <a:t>confining bed</a:t>
            </a:r>
          </a:p>
        </p:txBody>
      </p:sp>
      <p:sp>
        <p:nvSpPr>
          <p:cNvPr id="26632" name="Text Box 8">
            <a:extLst>
              <a:ext uri="{FF2B5EF4-FFF2-40B4-BE49-F238E27FC236}">
                <a16:creationId xmlns:a16="http://schemas.microsoft.com/office/drawing/2014/main" id="{86ED2207-87C7-40A2-91C6-306E9E72F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0563" y="2714625"/>
            <a:ext cx="1825625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92100" indent="-290513"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spcAft>
                <a:spcPts val="600"/>
              </a:spcAft>
              <a:buClrTx/>
              <a:buFontTx/>
              <a:buNone/>
            </a:pPr>
            <a:r>
              <a:rPr lang="de-DE" altLang="en-DE" sz="1400">
                <a:solidFill>
                  <a:srgbClr val="000000"/>
                </a:solidFill>
                <a:latin typeface="Verdana" panose="020B0604030504040204" pitchFamily="34" charset="0"/>
              </a:rPr>
              <a:t>confined aquifer</a:t>
            </a:r>
          </a:p>
        </p:txBody>
      </p:sp>
      <p:sp>
        <p:nvSpPr>
          <p:cNvPr id="26633" name="Oval 9">
            <a:extLst>
              <a:ext uri="{FF2B5EF4-FFF2-40B4-BE49-F238E27FC236}">
                <a16:creationId xmlns:a16="http://schemas.microsoft.com/office/drawing/2014/main" id="{D90144DD-76CA-4409-AC3C-56AEB098C5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4650" y="2420938"/>
            <a:ext cx="503238" cy="287337"/>
          </a:xfrm>
          <a:prstGeom prst="ellipse">
            <a:avLst/>
          </a:pr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4" name="Oval 10">
            <a:extLst>
              <a:ext uri="{FF2B5EF4-FFF2-40B4-BE49-F238E27FC236}">
                <a16:creationId xmlns:a16="http://schemas.microsoft.com/office/drawing/2014/main" id="{A4AE82B7-CAA3-474A-BAC8-5FD57443B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7313" y="2636838"/>
            <a:ext cx="503237" cy="287337"/>
          </a:xfrm>
          <a:prstGeom prst="ellipse">
            <a:avLst/>
          </a:pr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5" name="Oval 11">
            <a:extLst>
              <a:ext uri="{FF2B5EF4-FFF2-40B4-BE49-F238E27FC236}">
                <a16:creationId xmlns:a16="http://schemas.microsoft.com/office/drawing/2014/main" id="{3D30ED7D-DEBA-4D16-91B7-89B7AED11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6450" y="2852738"/>
            <a:ext cx="503238" cy="287337"/>
          </a:xfrm>
          <a:prstGeom prst="ellipse">
            <a:avLst/>
          </a:pr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6" name="Oval 12">
            <a:extLst>
              <a:ext uri="{FF2B5EF4-FFF2-40B4-BE49-F238E27FC236}">
                <a16:creationId xmlns:a16="http://schemas.microsoft.com/office/drawing/2014/main" id="{69236E60-F220-427F-9882-3621EC62D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3075" y="2674938"/>
            <a:ext cx="503238" cy="287337"/>
          </a:xfrm>
          <a:prstGeom prst="ellipse">
            <a:avLst/>
          </a:pr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7" name="Oval 13">
            <a:extLst>
              <a:ext uri="{FF2B5EF4-FFF2-40B4-BE49-F238E27FC236}">
                <a16:creationId xmlns:a16="http://schemas.microsoft.com/office/drawing/2014/main" id="{2AB652D1-E7E3-439E-AF42-7D341461B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3575" y="2636838"/>
            <a:ext cx="503238" cy="287337"/>
          </a:xfrm>
          <a:prstGeom prst="ellipse">
            <a:avLst/>
          </a:pr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8" name="Oval 14">
            <a:extLst>
              <a:ext uri="{FF2B5EF4-FFF2-40B4-BE49-F238E27FC236}">
                <a16:creationId xmlns:a16="http://schemas.microsoft.com/office/drawing/2014/main" id="{28B8B0D4-2FBB-4AA9-82DD-5F0F5833B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938" y="2420938"/>
            <a:ext cx="503237" cy="287337"/>
          </a:xfrm>
          <a:prstGeom prst="ellipse">
            <a:avLst/>
          </a:pr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9" name="Oval 15">
            <a:extLst>
              <a:ext uri="{FF2B5EF4-FFF2-40B4-BE49-F238E27FC236}">
                <a16:creationId xmlns:a16="http://schemas.microsoft.com/office/drawing/2014/main" id="{FA61B6DC-3D5A-4929-BB04-6F1925B212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4875" y="2492375"/>
            <a:ext cx="863600" cy="358775"/>
          </a:xfrm>
          <a:prstGeom prst="ellipse">
            <a:avLst/>
          </a:pr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0" name="Oval 16">
            <a:extLst>
              <a:ext uri="{FF2B5EF4-FFF2-40B4-BE49-F238E27FC236}">
                <a16:creationId xmlns:a16="http://schemas.microsoft.com/office/drawing/2014/main" id="{05CD9513-6597-46B3-AE4A-889AC1ECF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2488" y="2852738"/>
            <a:ext cx="863600" cy="358775"/>
          </a:xfrm>
          <a:prstGeom prst="ellipse">
            <a:avLst/>
          </a:pr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1" name="Oval 17">
            <a:extLst>
              <a:ext uri="{FF2B5EF4-FFF2-40B4-BE49-F238E27FC236}">
                <a16:creationId xmlns:a16="http://schemas.microsoft.com/office/drawing/2014/main" id="{D812E584-CE3B-4520-B131-4750295A7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838" y="2924175"/>
            <a:ext cx="1079500" cy="358775"/>
          </a:xfrm>
          <a:prstGeom prst="ellipse">
            <a:avLst/>
          </a:pr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2" name="Oval 18">
            <a:extLst>
              <a:ext uri="{FF2B5EF4-FFF2-40B4-BE49-F238E27FC236}">
                <a16:creationId xmlns:a16="http://schemas.microsoft.com/office/drawing/2014/main" id="{EF0158F1-5B27-4730-A14E-45063EFD1CB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852069" y="2563019"/>
            <a:ext cx="574675" cy="287337"/>
          </a:xfrm>
          <a:prstGeom prst="ellipse">
            <a:avLst/>
          </a:pr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3" name="Oval 19">
            <a:extLst>
              <a:ext uri="{FF2B5EF4-FFF2-40B4-BE49-F238E27FC236}">
                <a16:creationId xmlns:a16="http://schemas.microsoft.com/office/drawing/2014/main" id="{C3BE6598-5E04-4F1E-8B3E-E18D040A30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2420938"/>
            <a:ext cx="503237" cy="287337"/>
          </a:xfrm>
          <a:prstGeom prst="ellipse">
            <a:avLst/>
          </a:pr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4" name="Oval 20">
            <a:extLst>
              <a:ext uri="{FF2B5EF4-FFF2-40B4-BE49-F238E27FC236}">
                <a16:creationId xmlns:a16="http://schemas.microsoft.com/office/drawing/2014/main" id="{B1873102-9182-4E8B-A33A-8E3FB432DD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3438" y="2997200"/>
            <a:ext cx="503237" cy="287338"/>
          </a:xfrm>
          <a:prstGeom prst="ellipse">
            <a:avLst/>
          </a:pr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5" name="Oval 21">
            <a:extLst>
              <a:ext uri="{FF2B5EF4-FFF2-40B4-BE49-F238E27FC236}">
                <a16:creationId xmlns:a16="http://schemas.microsoft.com/office/drawing/2014/main" id="{D8AC800B-F0CF-4289-A9BA-C23B392EF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5238" y="2852738"/>
            <a:ext cx="503237" cy="287337"/>
          </a:xfrm>
          <a:prstGeom prst="ellipse">
            <a:avLst/>
          </a:pr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6" name="Oval 22">
            <a:extLst>
              <a:ext uri="{FF2B5EF4-FFF2-40B4-BE49-F238E27FC236}">
                <a16:creationId xmlns:a16="http://schemas.microsoft.com/office/drawing/2014/main" id="{99164823-183E-4E76-BCCF-02327A262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6588" y="2420938"/>
            <a:ext cx="863600" cy="358775"/>
          </a:xfrm>
          <a:prstGeom prst="ellipse">
            <a:avLst/>
          </a:pr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7" name="Oval 23">
            <a:extLst>
              <a:ext uri="{FF2B5EF4-FFF2-40B4-BE49-F238E27FC236}">
                <a16:creationId xmlns:a16="http://schemas.microsoft.com/office/drawing/2014/main" id="{3D6F45B2-7F11-4D77-BE3C-A2BCBA5E4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4650" y="2997200"/>
            <a:ext cx="503238" cy="287338"/>
          </a:xfrm>
          <a:prstGeom prst="ellipse">
            <a:avLst/>
          </a:pr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8" name="Oval 24">
            <a:extLst>
              <a:ext uri="{FF2B5EF4-FFF2-40B4-BE49-F238E27FC236}">
                <a16:creationId xmlns:a16="http://schemas.microsoft.com/office/drawing/2014/main" id="{4460D96A-BA76-46BC-9E88-178717582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522" y="2708275"/>
            <a:ext cx="503238" cy="287338"/>
          </a:xfrm>
          <a:prstGeom prst="ellipse">
            <a:avLst/>
          </a:pr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9" name="Oval 25">
            <a:extLst>
              <a:ext uri="{FF2B5EF4-FFF2-40B4-BE49-F238E27FC236}">
                <a16:creationId xmlns:a16="http://schemas.microsoft.com/office/drawing/2014/main" id="{FE0D93FB-4D13-4DAD-9CDD-859C658BE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6588" y="2997200"/>
            <a:ext cx="503237" cy="287338"/>
          </a:xfrm>
          <a:prstGeom prst="ellipse">
            <a:avLst/>
          </a:pr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50" name="Line 26">
            <a:extLst>
              <a:ext uri="{FF2B5EF4-FFF2-40B4-BE49-F238E27FC236}">
                <a16:creationId xmlns:a16="http://schemas.microsoft.com/office/drawing/2014/main" id="{516C3D79-6A4C-4309-ADBD-F7648CFD257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95513" y="2419350"/>
            <a:ext cx="1587" cy="434975"/>
          </a:xfrm>
          <a:prstGeom prst="line">
            <a:avLst/>
          </a:prstGeom>
          <a:noFill/>
          <a:ln w="25560" cap="flat">
            <a:solidFill>
              <a:srgbClr val="FFFFFF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51" name="Line 27">
            <a:extLst>
              <a:ext uri="{FF2B5EF4-FFF2-40B4-BE49-F238E27FC236}">
                <a16:creationId xmlns:a16="http://schemas.microsoft.com/office/drawing/2014/main" id="{E61A7AD9-7C70-4E14-925A-95A0503167C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352925" y="2419350"/>
            <a:ext cx="4763" cy="219075"/>
          </a:xfrm>
          <a:prstGeom prst="line">
            <a:avLst/>
          </a:prstGeom>
          <a:noFill/>
          <a:ln w="25560" cap="flat">
            <a:solidFill>
              <a:srgbClr val="FFFFFF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52" name="Text Box 28">
            <a:extLst>
              <a:ext uri="{FF2B5EF4-FFF2-40B4-BE49-F238E27FC236}">
                <a16:creationId xmlns:a16="http://schemas.microsoft.com/office/drawing/2014/main" id="{6FB40932-5131-4B62-9CF9-3FF7471F4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5788" y="2378075"/>
            <a:ext cx="4079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en-DE" sz="1400" b="0" i="1">
                <a:solidFill>
                  <a:srgbClr val="FFFFFF"/>
                </a:solidFill>
                <a:latin typeface="Verdana" panose="020B0604030504040204" pitchFamily="34" charset="0"/>
              </a:rPr>
              <a:t>p</a:t>
            </a:r>
            <a:r>
              <a:rPr lang="en-GB" altLang="en-DE" sz="1400" b="0" i="1" baseline="-25000">
                <a:solidFill>
                  <a:srgbClr val="FFFFFF"/>
                </a:solidFill>
                <a:latin typeface="Verdana" panose="020B0604030504040204" pitchFamily="34" charset="0"/>
              </a:rPr>
              <a:t>w</a:t>
            </a:r>
          </a:p>
        </p:txBody>
      </p:sp>
      <p:sp>
        <p:nvSpPr>
          <p:cNvPr id="26653" name="Text Box 29">
            <a:extLst>
              <a:ext uri="{FF2B5EF4-FFF2-40B4-BE49-F238E27FC236}">
                <a16:creationId xmlns:a16="http://schemas.microsoft.com/office/drawing/2014/main" id="{D89CAEC0-FFDB-40EA-B80D-66744821CE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6475" y="2420938"/>
            <a:ext cx="488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en-DE" sz="1400" b="0" i="1">
                <a:solidFill>
                  <a:srgbClr val="FFFFFF"/>
                </a:solidFill>
                <a:latin typeface="Verdana" panose="020B0604030504040204" pitchFamily="34" charset="0"/>
              </a:rPr>
              <a:t>p</a:t>
            </a:r>
            <a:r>
              <a:rPr lang="en-GB" altLang="en-DE" sz="1400" b="0" i="1" baseline="-25000">
                <a:solidFill>
                  <a:srgbClr val="FFFFFF"/>
                </a:solidFill>
                <a:latin typeface="Verdana" panose="020B0604030504040204" pitchFamily="34" charset="0"/>
              </a:rPr>
              <a:t>pm</a:t>
            </a:r>
          </a:p>
        </p:txBody>
      </p:sp>
      <p:sp>
        <p:nvSpPr>
          <p:cNvPr id="26654" name="Text Box 30">
            <a:extLst>
              <a:ext uri="{FF2B5EF4-FFF2-40B4-BE49-F238E27FC236}">
                <a16:creationId xmlns:a16="http://schemas.microsoft.com/office/drawing/2014/main" id="{A6539ACF-9C0D-4C0E-A43C-E35BBDDC0F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9063" y="1916113"/>
            <a:ext cx="43973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en-DE" sz="1400" b="0" i="1">
                <a:solidFill>
                  <a:srgbClr val="FFFFFF"/>
                </a:solidFill>
                <a:latin typeface="Verdana" panose="020B0604030504040204" pitchFamily="34" charset="0"/>
              </a:rPr>
              <a:t>p</a:t>
            </a:r>
            <a:r>
              <a:rPr lang="en-GB" altLang="en-DE" sz="1400" b="0" i="1" baseline="-25000">
                <a:solidFill>
                  <a:srgbClr val="FFFFFF"/>
                </a:solidFill>
                <a:latin typeface="Verdana" panose="020B0604030504040204" pitchFamily="34" charset="0"/>
              </a:rPr>
              <a:t>cb</a:t>
            </a:r>
          </a:p>
        </p:txBody>
      </p:sp>
      <p:sp>
        <p:nvSpPr>
          <p:cNvPr id="26655" name="Text Box 31">
            <a:extLst>
              <a:ext uri="{FF2B5EF4-FFF2-40B4-BE49-F238E27FC236}">
                <a16:creationId xmlns:a16="http://schemas.microsoft.com/office/drawing/2014/main" id="{6DD446C4-C6FA-4DDE-9CE4-59BBD97BAD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1" y="3678045"/>
            <a:ext cx="7560890" cy="2525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marL="290513" indent="-290513"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marL="288000" algn="just" eaLnBrk="1" hangingPunct="1">
              <a:spcAft>
                <a:spcPts val="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Lets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consider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a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change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in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hydrostatic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pressure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>
                <a:solidFill>
                  <a:srgbClr val="000000"/>
                </a:solidFill>
                <a:latin typeface="Symbol" panose="05050102010706020507" pitchFamily="18" charset="2"/>
              </a:rPr>
              <a:t></a:t>
            </a:r>
            <a:r>
              <a:rPr lang="de-DE" altLang="en-DE" sz="1400" i="1" dirty="0" err="1">
                <a:solidFill>
                  <a:srgbClr val="000000"/>
                </a:solidFill>
                <a:latin typeface="Verdana" panose="020B0604030504040204" pitchFamily="34" charset="0"/>
              </a:rPr>
              <a:t>p</a:t>
            </a:r>
            <a:r>
              <a:rPr lang="de-DE" altLang="en-DE" sz="1400" i="1" baseline="-25000" dirty="0" err="1">
                <a:solidFill>
                  <a:srgbClr val="000000"/>
                </a:solidFill>
                <a:latin typeface="Verdana" panose="020B0604030504040204" pitchFamily="34" charset="0"/>
              </a:rPr>
              <a:t>w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due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to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injection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or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release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of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groundwater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and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compare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“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before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“ and “after“. </a:t>
            </a:r>
          </a:p>
          <a:p>
            <a:pPr marL="288000" indent="0" algn="just" eaLnBrk="1" hangingPunct="1">
              <a:spcAft>
                <a:spcPts val="0"/>
              </a:spcAft>
            </a:pPr>
            <a:endParaRPr lang="de-DE" altLang="en-DE" sz="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288000" algn="just" eaLnBrk="1" hangingPunct="1">
              <a:spcAft>
                <a:spcPts val="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From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above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equation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: </a:t>
            </a:r>
            <a:r>
              <a:rPr lang="de-DE" altLang="en-DE" sz="1400" dirty="0">
                <a:solidFill>
                  <a:srgbClr val="000000"/>
                </a:solidFill>
                <a:latin typeface="Symbol" panose="05050102010706020507" pitchFamily="18" charset="2"/>
              </a:rPr>
              <a:t></a:t>
            </a:r>
            <a:r>
              <a:rPr lang="de-DE" altLang="en-DE" sz="1400" i="1" dirty="0" err="1">
                <a:solidFill>
                  <a:srgbClr val="000000"/>
                </a:solidFill>
                <a:latin typeface="Verdana" panose="020B0604030504040204" pitchFamily="34" charset="0"/>
              </a:rPr>
              <a:t>p</a:t>
            </a:r>
            <a:r>
              <a:rPr lang="de-DE" altLang="en-DE" sz="1400" i="1" baseline="-25000" dirty="0" err="1">
                <a:solidFill>
                  <a:srgbClr val="000000"/>
                </a:solidFill>
                <a:latin typeface="Verdana" panose="020B0604030504040204" pitchFamily="34" charset="0"/>
              </a:rPr>
              <a:t>cb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+ </a:t>
            </a:r>
            <a:r>
              <a:rPr lang="de-DE" altLang="en-DE" sz="1400" dirty="0">
                <a:solidFill>
                  <a:srgbClr val="000000"/>
                </a:solidFill>
                <a:latin typeface="Symbol" panose="05050102010706020507" pitchFamily="18" charset="2"/>
              </a:rPr>
              <a:t></a:t>
            </a:r>
            <a:r>
              <a:rPr lang="de-DE" altLang="en-DE" sz="1400" i="1" dirty="0">
                <a:solidFill>
                  <a:srgbClr val="000000"/>
                </a:solidFill>
                <a:latin typeface="Verdana" panose="020B0604030504040204" pitchFamily="34" charset="0"/>
              </a:rPr>
              <a:t>p</a:t>
            </a:r>
            <a:r>
              <a:rPr lang="de-DE" altLang="en-DE" sz="1400" i="1" baseline="-25000" dirty="0">
                <a:solidFill>
                  <a:srgbClr val="000000"/>
                </a:solidFill>
                <a:latin typeface="Verdana" panose="020B0604030504040204" pitchFamily="34" charset="0"/>
              </a:rPr>
              <a:t>pm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+ </a:t>
            </a:r>
            <a:r>
              <a:rPr lang="de-DE" altLang="en-DE" sz="1400" dirty="0">
                <a:solidFill>
                  <a:srgbClr val="000000"/>
                </a:solidFill>
                <a:latin typeface="Symbol" panose="05050102010706020507" pitchFamily="18" charset="2"/>
              </a:rPr>
              <a:t></a:t>
            </a:r>
            <a:r>
              <a:rPr lang="de-DE" altLang="en-DE" sz="1400" i="1" dirty="0" err="1">
                <a:solidFill>
                  <a:srgbClr val="000000"/>
                </a:solidFill>
                <a:latin typeface="Verdana" panose="020B0604030504040204" pitchFamily="34" charset="0"/>
              </a:rPr>
              <a:t>p</a:t>
            </a:r>
            <a:r>
              <a:rPr lang="de-DE" altLang="en-DE" sz="1400" i="1" baseline="-25000" dirty="0" err="1">
                <a:solidFill>
                  <a:srgbClr val="000000"/>
                </a:solidFill>
                <a:latin typeface="Verdana" panose="020B0604030504040204" pitchFamily="34" charset="0"/>
              </a:rPr>
              <a:t>w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= 0 </a:t>
            </a:r>
          </a:p>
          <a:p>
            <a:pPr marL="288000" algn="just" eaLnBrk="1" hangingPunct="1">
              <a:spcAft>
                <a:spcPts val="0"/>
              </a:spcAft>
              <a:buFont typeface="Verdana" panose="020B0604030504040204" pitchFamily="34" charset="0"/>
              <a:buChar char="•"/>
            </a:pPr>
            <a:endParaRPr lang="de-DE" altLang="en-DE" sz="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288000" algn="just" eaLnBrk="1" hangingPunct="1">
              <a:spcAft>
                <a:spcPts val="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Hydrostatic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pressure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changes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do not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affect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weight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of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confining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bed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and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exerted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downward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pressure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remains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unchanged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. </a:t>
            </a:r>
          </a:p>
          <a:p>
            <a:pPr marL="288000" algn="just" eaLnBrk="1" hangingPunct="1">
              <a:spcAft>
                <a:spcPts val="0"/>
              </a:spcAft>
              <a:buFont typeface="Verdana" panose="020B0604030504040204" pitchFamily="34" charset="0"/>
              <a:buChar char="•"/>
            </a:pPr>
            <a:endParaRPr lang="de-DE" altLang="en-DE" sz="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288000" algn="just" eaLnBrk="1" hangingPunct="1">
              <a:spcAft>
                <a:spcPts val="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Therefore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we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have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>
                <a:solidFill>
                  <a:srgbClr val="000000"/>
                </a:solidFill>
                <a:latin typeface="Symbol" panose="05050102010706020507" pitchFamily="18" charset="2"/>
              </a:rPr>
              <a:t></a:t>
            </a:r>
            <a:r>
              <a:rPr lang="de-DE" altLang="en-DE" sz="1400" i="1" dirty="0" err="1">
                <a:solidFill>
                  <a:srgbClr val="000000"/>
                </a:solidFill>
                <a:latin typeface="Verdana" panose="020B0604030504040204" pitchFamily="34" charset="0"/>
              </a:rPr>
              <a:t>p</a:t>
            </a:r>
            <a:r>
              <a:rPr lang="de-DE" altLang="en-DE" sz="1400" i="1" baseline="-25000" dirty="0" err="1">
                <a:solidFill>
                  <a:srgbClr val="000000"/>
                </a:solidFill>
                <a:latin typeface="Verdana" panose="020B0604030504040204" pitchFamily="34" charset="0"/>
              </a:rPr>
              <a:t>cb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= 0 and </a:t>
            </a:r>
            <a:r>
              <a:rPr lang="de-DE" altLang="en-DE" sz="1400" dirty="0">
                <a:solidFill>
                  <a:srgbClr val="000000"/>
                </a:solidFill>
                <a:latin typeface="Symbol" panose="05050102010706020507" pitchFamily="18" charset="2"/>
              </a:rPr>
              <a:t></a:t>
            </a:r>
            <a:r>
              <a:rPr lang="de-DE" altLang="en-DE" sz="1400" i="1" dirty="0">
                <a:solidFill>
                  <a:srgbClr val="000000"/>
                </a:solidFill>
                <a:latin typeface="Verdana" panose="020B0604030504040204" pitchFamily="34" charset="0"/>
              </a:rPr>
              <a:t>p</a:t>
            </a:r>
            <a:r>
              <a:rPr lang="de-DE" altLang="en-DE" sz="1400" i="1" baseline="-25000" dirty="0">
                <a:solidFill>
                  <a:srgbClr val="000000"/>
                </a:solidFill>
                <a:latin typeface="Verdana" panose="020B0604030504040204" pitchFamily="34" charset="0"/>
              </a:rPr>
              <a:t>pm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= –</a:t>
            </a:r>
            <a:r>
              <a:rPr lang="de-DE" altLang="en-DE" sz="1400" dirty="0">
                <a:solidFill>
                  <a:srgbClr val="000000"/>
                </a:solidFill>
                <a:latin typeface="Symbol" panose="05050102010706020507" pitchFamily="18" charset="2"/>
              </a:rPr>
              <a:t></a:t>
            </a:r>
            <a:r>
              <a:rPr lang="de-DE" altLang="en-DE" sz="1400" i="1" dirty="0" err="1">
                <a:solidFill>
                  <a:srgbClr val="000000"/>
                </a:solidFill>
                <a:latin typeface="Verdana" panose="020B0604030504040204" pitchFamily="34" charset="0"/>
              </a:rPr>
              <a:t>p</a:t>
            </a:r>
            <a:r>
              <a:rPr lang="de-DE" altLang="en-DE" sz="1400" i="1" baseline="-25000" dirty="0" err="1">
                <a:solidFill>
                  <a:srgbClr val="000000"/>
                </a:solidFill>
                <a:latin typeface="Verdana" panose="020B0604030504040204" pitchFamily="34" charset="0"/>
              </a:rPr>
              <a:t>w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. </a:t>
            </a:r>
          </a:p>
          <a:p>
            <a:pPr marL="288000" algn="just" eaLnBrk="1" hangingPunct="1">
              <a:spcAft>
                <a:spcPts val="0"/>
              </a:spcAft>
              <a:buFont typeface="Verdana" panose="020B0604030504040204" pitchFamily="34" charset="0"/>
              <a:buChar char="•"/>
            </a:pPr>
            <a:endParaRPr lang="de-DE" altLang="en-DE" sz="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288000" algn="just" eaLnBrk="1" hangingPunct="1">
              <a:spcAft>
                <a:spcPts val="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This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implies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that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an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increase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/a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decrease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of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hydrostatic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pressure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automatically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results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in a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decrease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/an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increase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in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pressure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exerted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by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porous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medium.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ext Box 1">
            <a:extLst>
              <a:ext uri="{FF2B5EF4-FFF2-40B4-BE49-F238E27FC236}">
                <a16:creationId xmlns:a16="http://schemas.microsoft.com/office/drawing/2014/main" id="{336C1FAC-9417-4D92-885F-7AF886431C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1196975"/>
            <a:ext cx="5472113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GB" altLang="en-DE" sz="1800" dirty="0">
                <a:solidFill>
                  <a:srgbClr val="0B2A51"/>
                </a:solidFill>
                <a:latin typeface="Verdana" panose="020B0604030504040204" pitchFamily="34" charset="0"/>
              </a:rPr>
              <a:t>Hydrostatic Pressure and Water Volume</a:t>
            </a:r>
          </a:p>
        </p:txBody>
      </p:sp>
      <p:sp>
        <p:nvSpPr>
          <p:cNvPr id="27650" name="Text Box 2">
            <a:extLst>
              <a:ext uri="{FF2B5EF4-FFF2-40B4-BE49-F238E27FC236}">
                <a16:creationId xmlns:a16="http://schemas.microsoft.com/office/drawing/2014/main" id="{D395B197-494B-46C2-84CB-D2916AABAC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8850" y="2276475"/>
            <a:ext cx="1490663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92100" indent="-290513"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spcAft>
                <a:spcPts val="600"/>
              </a:spcAft>
              <a:buClrTx/>
              <a:buFontTx/>
              <a:buNone/>
            </a:pPr>
            <a:r>
              <a:rPr lang="de-DE" altLang="en-DE" sz="1400" i="1">
                <a:solidFill>
                  <a:srgbClr val="000000"/>
                </a:solidFill>
                <a:latin typeface="Symbol" panose="05050102010706020507" pitchFamily="18" charset="2"/>
              </a:rPr>
              <a:t></a:t>
            </a:r>
            <a:r>
              <a:rPr lang="de-DE" altLang="en-DE" sz="1400" i="1">
                <a:solidFill>
                  <a:srgbClr val="000000"/>
                </a:solidFill>
                <a:latin typeface="Verdana" panose="020B0604030504040204" pitchFamily="34" charset="0"/>
              </a:rPr>
              <a:t>p</a:t>
            </a:r>
            <a:r>
              <a:rPr lang="de-DE" altLang="en-DE" sz="1400" i="1" baseline="-25000">
                <a:solidFill>
                  <a:srgbClr val="000000"/>
                </a:solidFill>
                <a:latin typeface="Verdana" panose="020B0604030504040204" pitchFamily="34" charset="0"/>
              </a:rPr>
              <a:t>pm</a:t>
            </a:r>
            <a:r>
              <a:rPr lang="de-DE" altLang="en-DE" sz="140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altLang="en-DE" sz="1400">
                <a:solidFill>
                  <a:srgbClr val="000000"/>
                </a:solidFill>
                <a:latin typeface="Verdana" panose="020B0604030504040204" pitchFamily="34" charset="0"/>
              </a:rPr>
              <a:t>= –</a:t>
            </a:r>
            <a:r>
              <a:rPr lang="de-DE" altLang="en-DE" sz="1400">
                <a:solidFill>
                  <a:srgbClr val="000000"/>
                </a:solidFill>
                <a:latin typeface="Symbol" panose="05050102010706020507" pitchFamily="18" charset="2"/>
              </a:rPr>
              <a:t></a:t>
            </a:r>
            <a:r>
              <a:rPr lang="de-DE" altLang="en-DE" sz="1400" i="1">
                <a:solidFill>
                  <a:srgbClr val="000000"/>
                </a:solidFill>
                <a:latin typeface="Verdana" panose="020B0604030504040204" pitchFamily="34" charset="0"/>
              </a:rPr>
              <a:t>p</a:t>
            </a:r>
            <a:r>
              <a:rPr lang="de-DE" altLang="en-DE" sz="1400" i="1" baseline="-25000">
                <a:solidFill>
                  <a:srgbClr val="000000"/>
                </a:solidFill>
                <a:latin typeface="Verdana" panose="020B0604030504040204" pitchFamily="34" charset="0"/>
              </a:rPr>
              <a:t>w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3DD46FE6-E31E-4C2D-BF39-C64A5CC669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6588" y="1773238"/>
            <a:ext cx="3673475" cy="647700"/>
          </a:xfrm>
          <a:prstGeom prst="rect">
            <a:avLst/>
          </a:pr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2" name="Line 4">
            <a:extLst>
              <a:ext uri="{FF2B5EF4-FFF2-40B4-BE49-F238E27FC236}">
                <a16:creationId xmlns:a16="http://schemas.microsoft.com/office/drawing/2014/main" id="{F3D8284B-66A1-48DE-80EA-3181B72ED7A2}"/>
              </a:ext>
            </a:extLst>
          </p:cNvPr>
          <p:cNvSpPr>
            <a:spLocks noChangeShapeType="1"/>
          </p:cNvSpPr>
          <p:nvPr/>
        </p:nvSpPr>
        <p:spPr bwMode="auto">
          <a:xfrm>
            <a:off x="3851275" y="1844675"/>
            <a:ext cx="1588" cy="576263"/>
          </a:xfrm>
          <a:prstGeom prst="line">
            <a:avLst/>
          </a:prstGeom>
          <a:noFill/>
          <a:ln w="25560" cap="flat">
            <a:solidFill>
              <a:srgbClr val="FFFFFF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3" name="Rectangle 5">
            <a:extLst>
              <a:ext uri="{FF2B5EF4-FFF2-40B4-BE49-F238E27FC236}">
                <a16:creationId xmlns:a16="http://schemas.microsoft.com/office/drawing/2014/main" id="{892545B2-26CA-4815-9A40-8E1D27C25F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6588" y="2420938"/>
            <a:ext cx="3673475" cy="865187"/>
          </a:xfrm>
          <a:prstGeom prst="rect">
            <a:avLst/>
          </a:prstGeom>
          <a:solidFill>
            <a:srgbClr val="3366FF"/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4" name="Line 6">
            <a:extLst>
              <a:ext uri="{FF2B5EF4-FFF2-40B4-BE49-F238E27FC236}">
                <a16:creationId xmlns:a16="http://schemas.microsoft.com/office/drawing/2014/main" id="{AD30826D-3658-4F9C-94F1-11A9EE14EC1F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6588" y="3286125"/>
            <a:ext cx="3673475" cy="1588"/>
          </a:xfrm>
          <a:prstGeom prst="line">
            <a:avLst/>
          </a:prstGeom>
          <a:noFill/>
          <a:ln w="38160" cap="flat">
            <a:solidFill>
              <a:srgbClr val="99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5" name="Text Box 7">
            <a:extLst>
              <a:ext uri="{FF2B5EF4-FFF2-40B4-BE49-F238E27FC236}">
                <a16:creationId xmlns:a16="http://schemas.microsoft.com/office/drawing/2014/main" id="{C83F97A1-F5C6-4602-886C-438CA4CFC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2938" y="1844675"/>
            <a:ext cx="1584325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92100" indent="-290513"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spcAft>
                <a:spcPts val="600"/>
              </a:spcAft>
              <a:buClrTx/>
              <a:buFontTx/>
              <a:buNone/>
            </a:pPr>
            <a:r>
              <a:rPr lang="de-DE" altLang="en-DE" sz="1400">
                <a:solidFill>
                  <a:srgbClr val="000000"/>
                </a:solidFill>
                <a:latin typeface="Verdana" panose="020B0604030504040204" pitchFamily="34" charset="0"/>
              </a:rPr>
              <a:t>confining bed</a:t>
            </a:r>
          </a:p>
        </p:txBody>
      </p:sp>
      <p:sp>
        <p:nvSpPr>
          <p:cNvPr id="27656" name="Text Box 8">
            <a:extLst>
              <a:ext uri="{FF2B5EF4-FFF2-40B4-BE49-F238E27FC236}">
                <a16:creationId xmlns:a16="http://schemas.microsoft.com/office/drawing/2014/main" id="{5F26B171-9859-4909-A2CE-B3DCD4C75C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0563" y="2709863"/>
            <a:ext cx="1825625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92100" indent="-290513"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spcAft>
                <a:spcPts val="600"/>
              </a:spcAft>
              <a:buClrTx/>
              <a:buFontTx/>
              <a:buNone/>
            </a:pPr>
            <a:r>
              <a:rPr lang="de-DE" altLang="en-DE" sz="1400">
                <a:solidFill>
                  <a:srgbClr val="000000"/>
                </a:solidFill>
                <a:latin typeface="Verdana" panose="020B0604030504040204" pitchFamily="34" charset="0"/>
              </a:rPr>
              <a:t>confined aquifer</a:t>
            </a:r>
          </a:p>
        </p:txBody>
      </p:sp>
      <p:sp>
        <p:nvSpPr>
          <p:cNvPr id="27657" name="Oval 9">
            <a:extLst>
              <a:ext uri="{FF2B5EF4-FFF2-40B4-BE49-F238E27FC236}">
                <a16:creationId xmlns:a16="http://schemas.microsoft.com/office/drawing/2014/main" id="{882828B3-4AE1-4BD2-9368-AC5EFE151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4650" y="2420938"/>
            <a:ext cx="503238" cy="287337"/>
          </a:xfrm>
          <a:prstGeom prst="ellipse">
            <a:avLst/>
          </a:pr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8" name="Oval 10">
            <a:extLst>
              <a:ext uri="{FF2B5EF4-FFF2-40B4-BE49-F238E27FC236}">
                <a16:creationId xmlns:a16="http://schemas.microsoft.com/office/drawing/2014/main" id="{39E7A02B-FB35-44B4-9B9C-187F6A867C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7313" y="2636838"/>
            <a:ext cx="503237" cy="287337"/>
          </a:xfrm>
          <a:prstGeom prst="ellipse">
            <a:avLst/>
          </a:pr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9" name="Oval 11">
            <a:extLst>
              <a:ext uri="{FF2B5EF4-FFF2-40B4-BE49-F238E27FC236}">
                <a16:creationId xmlns:a16="http://schemas.microsoft.com/office/drawing/2014/main" id="{C0E3CD03-2D54-4D99-9341-166A61F3C0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6450" y="2852738"/>
            <a:ext cx="503238" cy="287337"/>
          </a:xfrm>
          <a:prstGeom prst="ellipse">
            <a:avLst/>
          </a:pr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0" name="Oval 12">
            <a:extLst>
              <a:ext uri="{FF2B5EF4-FFF2-40B4-BE49-F238E27FC236}">
                <a16:creationId xmlns:a16="http://schemas.microsoft.com/office/drawing/2014/main" id="{8D5431D0-0E3E-418F-A2AF-E8C0654AB1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3075" y="2674938"/>
            <a:ext cx="503238" cy="287337"/>
          </a:xfrm>
          <a:prstGeom prst="ellipse">
            <a:avLst/>
          </a:pr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1" name="Oval 13">
            <a:extLst>
              <a:ext uri="{FF2B5EF4-FFF2-40B4-BE49-F238E27FC236}">
                <a16:creationId xmlns:a16="http://schemas.microsoft.com/office/drawing/2014/main" id="{7F97E694-0C34-47A6-B0E0-0BEB00251B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3575" y="2636838"/>
            <a:ext cx="503238" cy="287337"/>
          </a:xfrm>
          <a:prstGeom prst="ellipse">
            <a:avLst/>
          </a:pr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2" name="Oval 14">
            <a:extLst>
              <a:ext uri="{FF2B5EF4-FFF2-40B4-BE49-F238E27FC236}">
                <a16:creationId xmlns:a16="http://schemas.microsoft.com/office/drawing/2014/main" id="{AD5286D6-3FCB-40BA-9C99-7456575579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938" y="2420938"/>
            <a:ext cx="503237" cy="287337"/>
          </a:xfrm>
          <a:prstGeom prst="ellipse">
            <a:avLst/>
          </a:pr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3" name="Oval 15">
            <a:extLst>
              <a:ext uri="{FF2B5EF4-FFF2-40B4-BE49-F238E27FC236}">
                <a16:creationId xmlns:a16="http://schemas.microsoft.com/office/drawing/2014/main" id="{C77AB92D-A9C1-4DF9-9AD8-2D598842F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4875" y="2492375"/>
            <a:ext cx="863600" cy="358775"/>
          </a:xfrm>
          <a:prstGeom prst="ellipse">
            <a:avLst/>
          </a:pr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4" name="Oval 16">
            <a:extLst>
              <a:ext uri="{FF2B5EF4-FFF2-40B4-BE49-F238E27FC236}">
                <a16:creationId xmlns:a16="http://schemas.microsoft.com/office/drawing/2014/main" id="{237DDBA6-7B9D-4D5A-8219-4626CF88DD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2488" y="2852738"/>
            <a:ext cx="863600" cy="358775"/>
          </a:xfrm>
          <a:prstGeom prst="ellipse">
            <a:avLst/>
          </a:pr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5" name="Oval 17">
            <a:extLst>
              <a:ext uri="{FF2B5EF4-FFF2-40B4-BE49-F238E27FC236}">
                <a16:creationId xmlns:a16="http://schemas.microsoft.com/office/drawing/2014/main" id="{A32B49E6-5D3E-4E42-B038-886710BA18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838" y="2924175"/>
            <a:ext cx="1079500" cy="358775"/>
          </a:xfrm>
          <a:prstGeom prst="ellipse">
            <a:avLst/>
          </a:pr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6" name="Oval 18">
            <a:extLst>
              <a:ext uri="{FF2B5EF4-FFF2-40B4-BE49-F238E27FC236}">
                <a16:creationId xmlns:a16="http://schemas.microsoft.com/office/drawing/2014/main" id="{94EFDB33-7779-4DA3-AD6B-AA7FAA6A7A8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852069" y="2563019"/>
            <a:ext cx="574675" cy="287337"/>
          </a:xfrm>
          <a:prstGeom prst="ellipse">
            <a:avLst/>
          </a:pr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7" name="Oval 19">
            <a:extLst>
              <a:ext uri="{FF2B5EF4-FFF2-40B4-BE49-F238E27FC236}">
                <a16:creationId xmlns:a16="http://schemas.microsoft.com/office/drawing/2014/main" id="{86997633-E812-41F5-A2B5-2D4A344395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2420938"/>
            <a:ext cx="503237" cy="287337"/>
          </a:xfrm>
          <a:prstGeom prst="ellipse">
            <a:avLst/>
          </a:pr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8" name="Oval 20">
            <a:extLst>
              <a:ext uri="{FF2B5EF4-FFF2-40B4-BE49-F238E27FC236}">
                <a16:creationId xmlns:a16="http://schemas.microsoft.com/office/drawing/2014/main" id="{4D13E419-3ACE-4FC5-B1EB-2E17B4AE3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3438" y="2997200"/>
            <a:ext cx="503237" cy="287338"/>
          </a:xfrm>
          <a:prstGeom prst="ellipse">
            <a:avLst/>
          </a:pr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9" name="Oval 21">
            <a:extLst>
              <a:ext uri="{FF2B5EF4-FFF2-40B4-BE49-F238E27FC236}">
                <a16:creationId xmlns:a16="http://schemas.microsoft.com/office/drawing/2014/main" id="{C28B3373-095D-44CC-B78C-5D02F14DA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5238" y="2852738"/>
            <a:ext cx="503237" cy="287337"/>
          </a:xfrm>
          <a:prstGeom prst="ellipse">
            <a:avLst/>
          </a:pr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70" name="Oval 22">
            <a:extLst>
              <a:ext uri="{FF2B5EF4-FFF2-40B4-BE49-F238E27FC236}">
                <a16:creationId xmlns:a16="http://schemas.microsoft.com/office/drawing/2014/main" id="{5C608675-CE97-492A-A0F2-F75FA934BA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6588" y="2420938"/>
            <a:ext cx="863600" cy="358775"/>
          </a:xfrm>
          <a:prstGeom prst="ellipse">
            <a:avLst/>
          </a:pr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71" name="Oval 23">
            <a:extLst>
              <a:ext uri="{FF2B5EF4-FFF2-40B4-BE49-F238E27FC236}">
                <a16:creationId xmlns:a16="http://schemas.microsoft.com/office/drawing/2014/main" id="{4BA5BC70-9273-4577-93CC-83F592C24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4650" y="2997200"/>
            <a:ext cx="503238" cy="287338"/>
          </a:xfrm>
          <a:prstGeom prst="ellipse">
            <a:avLst/>
          </a:pr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72" name="Oval 24">
            <a:extLst>
              <a:ext uri="{FF2B5EF4-FFF2-40B4-BE49-F238E27FC236}">
                <a16:creationId xmlns:a16="http://schemas.microsoft.com/office/drawing/2014/main" id="{D9BC9A02-2794-4037-A837-F1EC2E95A2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522" y="2708275"/>
            <a:ext cx="503238" cy="287338"/>
          </a:xfrm>
          <a:prstGeom prst="ellipse">
            <a:avLst/>
          </a:pr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73" name="Oval 25">
            <a:extLst>
              <a:ext uri="{FF2B5EF4-FFF2-40B4-BE49-F238E27FC236}">
                <a16:creationId xmlns:a16="http://schemas.microsoft.com/office/drawing/2014/main" id="{5EBEAAD9-9675-413D-9C4D-C560AE02A9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6588" y="2997200"/>
            <a:ext cx="503237" cy="287338"/>
          </a:xfrm>
          <a:prstGeom prst="ellipse">
            <a:avLst/>
          </a:prstGeom>
          <a:solidFill>
            <a:srgbClr val="99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74" name="Line 26">
            <a:extLst>
              <a:ext uri="{FF2B5EF4-FFF2-40B4-BE49-F238E27FC236}">
                <a16:creationId xmlns:a16="http://schemas.microsoft.com/office/drawing/2014/main" id="{20B18243-4D8B-4AD0-8F48-22A4DA2905E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95513" y="2419350"/>
            <a:ext cx="1587" cy="434975"/>
          </a:xfrm>
          <a:prstGeom prst="line">
            <a:avLst/>
          </a:prstGeom>
          <a:noFill/>
          <a:ln w="25560" cap="flat">
            <a:solidFill>
              <a:srgbClr val="FFFFFF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5" name="Line 27">
            <a:extLst>
              <a:ext uri="{FF2B5EF4-FFF2-40B4-BE49-F238E27FC236}">
                <a16:creationId xmlns:a16="http://schemas.microsoft.com/office/drawing/2014/main" id="{29409BEE-356C-4E41-B5FC-3C30AF53B8D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352925" y="2419350"/>
            <a:ext cx="4763" cy="219075"/>
          </a:xfrm>
          <a:prstGeom prst="line">
            <a:avLst/>
          </a:prstGeom>
          <a:noFill/>
          <a:ln w="25560" cap="flat">
            <a:solidFill>
              <a:srgbClr val="FFFFFF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6" name="Text Box 28">
            <a:extLst>
              <a:ext uri="{FF2B5EF4-FFF2-40B4-BE49-F238E27FC236}">
                <a16:creationId xmlns:a16="http://schemas.microsoft.com/office/drawing/2014/main" id="{3B1C0846-5165-4FA8-802D-E63CFB85B5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5788" y="2378075"/>
            <a:ext cx="4079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en-DE" sz="1400" b="0" i="1">
                <a:solidFill>
                  <a:srgbClr val="FFFFFF"/>
                </a:solidFill>
                <a:latin typeface="Verdana" panose="020B0604030504040204" pitchFamily="34" charset="0"/>
              </a:rPr>
              <a:t>p</a:t>
            </a:r>
            <a:r>
              <a:rPr lang="en-GB" altLang="en-DE" sz="1400" b="0" i="1" baseline="-25000">
                <a:solidFill>
                  <a:srgbClr val="FFFFFF"/>
                </a:solidFill>
                <a:latin typeface="Verdana" panose="020B0604030504040204" pitchFamily="34" charset="0"/>
              </a:rPr>
              <a:t>w</a:t>
            </a:r>
          </a:p>
        </p:txBody>
      </p:sp>
      <p:sp>
        <p:nvSpPr>
          <p:cNvPr id="27677" name="Text Box 29">
            <a:extLst>
              <a:ext uri="{FF2B5EF4-FFF2-40B4-BE49-F238E27FC236}">
                <a16:creationId xmlns:a16="http://schemas.microsoft.com/office/drawing/2014/main" id="{3CFCCADF-7B58-48BB-A4B0-75A580DE1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6475" y="2420938"/>
            <a:ext cx="488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en-DE" sz="1400" b="0" i="1">
                <a:solidFill>
                  <a:srgbClr val="FFFFFF"/>
                </a:solidFill>
                <a:latin typeface="Verdana" panose="020B0604030504040204" pitchFamily="34" charset="0"/>
              </a:rPr>
              <a:t>p</a:t>
            </a:r>
            <a:r>
              <a:rPr lang="en-GB" altLang="en-DE" sz="1400" b="0" i="1" baseline="-25000">
                <a:solidFill>
                  <a:srgbClr val="FFFFFF"/>
                </a:solidFill>
                <a:latin typeface="Verdana" panose="020B0604030504040204" pitchFamily="34" charset="0"/>
              </a:rPr>
              <a:t>pm</a:t>
            </a:r>
          </a:p>
        </p:txBody>
      </p:sp>
      <p:sp>
        <p:nvSpPr>
          <p:cNvPr id="27678" name="Text Box 30">
            <a:extLst>
              <a:ext uri="{FF2B5EF4-FFF2-40B4-BE49-F238E27FC236}">
                <a16:creationId xmlns:a16="http://schemas.microsoft.com/office/drawing/2014/main" id="{A8A7825F-5BC1-4BD7-9AED-9BA9949B0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9063" y="1916113"/>
            <a:ext cx="43973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en-DE" sz="1400" b="0" i="1">
                <a:solidFill>
                  <a:srgbClr val="FFFFFF"/>
                </a:solidFill>
                <a:latin typeface="Verdana" panose="020B0604030504040204" pitchFamily="34" charset="0"/>
              </a:rPr>
              <a:t>p</a:t>
            </a:r>
            <a:r>
              <a:rPr lang="en-GB" altLang="en-DE" sz="1400" b="0" i="1" baseline="-25000">
                <a:solidFill>
                  <a:srgbClr val="FFFFFF"/>
                </a:solidFill>
                <a:latin typeface="Verdana" panose="020B0604030504040204" pitchFamily="34" charset="0"/>
              </a:rPr>
              <a:t>cb</a:t>
            </a:r>
          </a:p>
        </p:txBody>
      </p:sp>
      <p:sp>
        <p:nvSpPr>
          <p:cNvPr id="27679" name="Text Box 31">
            <a:extLst>
              <a:ext uri="{FF2B5EF4-FFF2-40B4-BE49-F238E27FC236}">
                <a16:creationId xmlns:a16="http://schemas.microsoft.com/office/drawing/2014/main" id="{690B0E86-4388-4527-92E1-8B25933BDB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3573463"/>
            <a:ext cx="7864475" cy="2710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90513" indent="-290513"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spcAft>
                <a:spcPts val="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The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change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in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hydraulic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pressure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will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have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two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effects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with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regard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to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water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volume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</a:p>
          <a:p>
            <a:pPr eaLnBrk="1" hangingPunct="1">
              <a:spcAft>
                <a:spcPts val="0"/>
              </a:spcAft>
              <a:buFont typeface="Verdana" panose="020B0604030504040204" pitchFamily="34" charset="0"/>
              <a:buChar char="•"/>
            </a:pPr>
            <a:endParaRPr lang="de-DE" altLang="en-DE" sz="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Aft>
                <a:spcPts val="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First,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hydraulic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pressure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change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>
                <a:solidFill>
                  <a:srgbClr val="000000"/>
                </a:solidFill>
                <a:latin typeface="Symbol" panose="05050102010706020507" pitchFamily="18" charset="2"/>
              </a:rPr>
              <a:t></a:t>
            </a:r>
            <a:r>
              <a:rPr lang="de-DE" altLang="en-DE" sz="1400" i="1" dirty="0" err="1">
                <a:solidFill>
                  <a:srgbClr val="000000"/>
                </a:solidFill>
                <a:latin typeface="Verdana" panose="020B0604030504040204" pitchFamily="34" charset="0"/>
              </a:rPr>
              <a:t>p</a:t>
            </a:r>
            <a:r>
              <a:rPr lang="de-DE" altLang="en-DE" sz="1400" i="1" baseline="-25000" dirty="0" err="1">
                <a:solidFill>
                  <a:srgbClr val="000000"/>
                </a:solidFill>
                <a:latin typeface="Verdana" panose="020B0604030504040204" pitchFamily="34" charset="0"/>
              </a:rPr>
              <a:t>w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directly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leads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to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expansion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/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compression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of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water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and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water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volume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accordingly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increased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/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decreased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</a:p>
          <a:p>
            <a:pPr eaLnBrk="1" hangingPunct="1">
              <a:spcAft>
                <a:spcPts val="0"/>
              </a:spcAft>
              <a:buFont typeface="Verdana" panose="020B0604030504040204" pitchFamily="34" charset="0"/>
              <a:buChar char="•"/>
            </a:pPr>
            <a:endParaRPr lang="de-DE" altLang="en-DE" sz="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Aft>
                <a:spcPts val="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Secondly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,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opposite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change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>
                <a:solidFill>
                  <a:srgbClr val="000000"/>
                </a:solidFill>
                <a:latin typeface="Symbol" panose="05050102010706020507" pitchFamily="18" charset="2"/>
              </a:rPr>
              <a:t></a:t>
            </a:r>
            <a:r>
              <a:rPr lang="de-DE" altLang="en-DE" sz="1400" i="1" dirty="0">
                <a:solidFill>
                  <a:srgbClr val="000000"/>
                </a:solidFill>
                <a:latin typeface="Verdana" panose="020B0604030504040204" pitchFamily="34" charset="0"/>
              </a:rPr>
              <a:t>p</a:t>
            </a:r>
            <a:r>
              <a:rPr lang="de-DE" altLang="en-DE" sz="1400" i="1" baseline="-25000" dirty="0">
                <a:solidFill>
                  <a:srgbClr val="000000"/>
                </a:solidFill>
                <a:latin typeface="Verdana" panose="020B0604030504040204" pitchFamily="34" charset="0"/>
              </a:rPr>
              <a:t>pm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= –</a:t>
            </a:r>
            <a:r>
              <a:rPr lang="de-DE" altLang="en-DE" sz="1400" dirty="0">
                <a:solidFill>
                  <a:srgbClr val="000000"/>
                </a:solidFill>
                <a:latin typeface="Symbol" panose="05050102010706020507" pitchFamily="18" charset="2"/>
              </a:rPr>
              <a:t></a:t>
            </a:r>
            <a:r>
              <a:rPr lang="de-DE" altLang="en-DE" sz="1400" i="1" dirty="0" err="1">
                <a:solidFill>
                  <a:srgbClr val="000000"/>
                </a:solidFill>
                <a:latin typeface="Verdana" panose="020B0604030504040204" pitchFamily="34" charset="0"/>
              </a:rPr>
              <a:t>p</a:t>
            </a:r>
            <a:r>
              <a:rPr lang="de-DE" altLang="en-DE" sz="1400" i="1" baseline="-25000" dirty="0" err="1">
                <a:solidFill>
                  <a:srgbClr val="000000"/>
                </a:solidFill>
                <a:latin typeface="Verdana" panose="020B0604030504040204" pitchFamily="34" charset="0"/>
              </a:rPr>
              <a:t>w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leads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to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compression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/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expansion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of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porous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medium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a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whole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(not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individual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grains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!). This, in turn,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results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in a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reduced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/an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enlarged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pore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space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such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that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stored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water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volume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decreased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/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increased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</a:p>
          <a:p>
            <a:pPr eaLnBrk="1" hangingPunct="1">
              <a:spcAft>
                <a:spcPts val="0"/>
              </a:spcAft>
              <a:buFont typeface="Verdana" panose="020B0604030504040204" pitchFamily="34" charset="0"/>
              <a:buChar char="•"/>
            </a:pPr>
            <a:endParaRPr lang="de-DE" altLang="en-DE" sz="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Aft>
                <a:spcPts val="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Both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effects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contribute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to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aquifer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storage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properties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(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see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next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section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). 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>
            <a:extLst>
              <a:ext uri="{FF2B5EF4-FFF2-40B4-BE49-F238E27FC236}">
                <a16:creationId xmlns:a16="http://schemas.microsoft.com/office/drawing/2014/main" id="{15D3111E-B1B7-4570-A8BD-5032CD480E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2847975"/>
            <a:ext cx="4968875" cy="136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de-DE" altLang="en-DE" sz="2000" b="0">
                <a:solidFill>
                  <a:srgbClr val="0B2A51"/>
                </a:solidFill>
                <a:latin typeface="Verdana" panose="020B0604030504040204" pitchFamily="34" charset="0"/>
              </a:rPr>
              <a:t>Storage Properties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1">
            <a:extLst>
              <a:ext uri="{FF2B5EF4-FFF2-40B4-BE49-F238E27FC236}">
                <a16:creationId xmlns:a16="http://schemas.microsoft.com/office/drawing/2014/main" id="{9A5B9892-D3ED-4698-B270-533A91758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4544" y="1124744"/>
            <a:ext cx="6048375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GB" altLang="en-DE" sz="1800" dirty="0">
                <a:solidFill>
                  <a:srgbClr val="0B2A51"/>
                </a:solidFill>
                <a:latin typeface="Verdana" panose="020B0604030504040204" pitchFamily="34" charset="0"/>
              </a:rPr>
              <a:t>Change in Water Volume Invoked by </a:t>
            </a:r>
            <a:r>
              <a:rPr lang="en-GB" altLang="en-DE" sz="1800" dirty="0">
                <a:solidFill>
                  <a:srgbClr val="0B2A51"/>
                </a:solidFill>
                <a:latin typeface="Symbol" panose="05050102010706020507" pitchFamily="18" charset="2"/>
              </a:rPr>
              <a:t></a:t>
            </a:r>
            <a:r>
              <a:rPr lang="en-GB" altLang="en-DE" sz="1800" i="1" dirty="0">
                <a:solidFill>
                  <a:srgbClr val="0B2A51"/>
                </a:solidFill>
                <a:latin typeface="Verdana" panose="020B0604030504040204" pitchFamily="34" charset="0"/>
              </a:rPr>
              <a:t>p</a:t>
            </a:r>
            <a:r>
              <a:rPr lang="en-GB" altLang="en-DE" sz="1800" i="1" baseline="-25000" dirty="0">
                <a:solidFill>
                  <a:srgbClr val="0B2A51"/>
                </a:solidFill>
                <a:latin typeface="Verdana" panose="020B0604030504040204" pitchFamily="34" charset="0"/>
              </a:rPr>
              <a:t>w</a:t>
            </a:r>
          </a:p>
        </p:txBody>
      </p:sp>
      <p:sp>
        <p:nvSpPr>
          <p:cNvPr id="29698" name="Text Box 2">
            <a:extLst>
              <a:ext uri="{FF2B5EF4-FFF2-40B4-BE49-F238E27FC236}">
                <a16:creationId xmlns:a16="http://schemas.microsoft.com/office/drawing/2014/main" id="{010A074D-4164-417E-9ACB-927D66B45E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107" y="1484784"/>
            <a:ext cx="7864475" cy="1017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90513" indent="-290513"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The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change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in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water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volume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due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to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a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change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in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hydrostatic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pressure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abbreviated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by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l-GR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Δ</a:t>
            </a:r>
            <a:r>
              <a:rPr lang="de-DE" altLang="en-DE" sz="1400" i="1" dirty="0" err="1">
                <a:solidFill>
                  <a:srgbClr val="000000"/>
                </a:solidFill>
                <a:latin typeface="Verdana" panose="020B0604030504040204" pitchFamily="34" charset="0"/>
              </a:rPr>
              <a:t>V</a:t>
            </a:r>
            <a:r>
              <a:rPr lang="de-DE" altLang="en-DE" sz="1400" i="1" baseline="-25000" dirty="0" err="1">
                <a:solidFill>
                  <a:srgbClr val="000000"/>
                </a:solidFill>
                <a:latin typeface="Verdana" panose="020B0604030504040204" pitchFamily="34" charset="0"/>
              </a:rPr>
              <a:t>w</a:t>
            </a:r>
            <a:r>
              <a:rPr lang="de-DE" altLang="en-DE" sz="14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‘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</a:p>
          <a:p>
            <a:pPr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endParaRPr lang="de-DE" altLang="en-DE" sz="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Relative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changes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in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water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volume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, </a:t>
            </a:r>
            <a:r>
              <a:rPr lang="el-GR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Δ</a:t>
            </a:r>
            <a:r>
              <a:rPr lang="de-DE" altLang="en-DE" sz="1400" i="1" dirty="0" err="1">
                <a:solidFill>
                  <a:srgbClr val="000000"/>
                </a:solidFill>
                <a:latin typeface="Verdana" panose="020B0604030504040204" pitchFamily="34" charset="0"/>
              </a:rPr>
              <a:t>V</a:t>
            </a:r>
            <a:r>
              <a:rPr lang="de-DE" altLang="en-DE" sz="1400" i="1" baseline="-25000" dirty="0" err="1">
                <a:solidFill>
                  <a:srgbClr val="000000"/>
                </a:solidFill>
                <a:latin typeface="Verdana" panose="020B0604030504040204" pitchFamily="34" charset="0"/>
              </a:rPr>
              <a:t>w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‘/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V</a:t>
            </a:r>
            <a:r>
              <a:rPr lang="de-DE" altLang="en-DE" sz="1400" baseline="-25000" dirty="0" err="1">
                <a:solidFill>
                  <a:srgbClr val="000000"/>
                </a:solidFill>
                <a:latin typeface="Verdana" panose="020B0604030504040204" pitchFamily="34" charset="0"/>
              </a:rPr>
              <a:t>w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,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are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proportional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to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>
                <a:solidFill>
                  <a:srgbClr val="000000"/>
                </a:solidFill>
                <a:latin typeface="Symbol" panose="05050102010706020507" pitchFamily="18" charset="2"/>
              </a:rPr>
              <a:t></a:t>
            </a:r>
            <a:r>
              <a:rPr lang="de-DE" altLang="en-DE" sz="1400" i="1" dirty="0" err="1">
                <a:solidFill>
                  <a:srgbClr val="000000"/>
                </a:solidFill>
                <a:latin typeface="Verdana" panose="020B0604030504040204" pitchFamily="34" charset="0"/>
              </a:rPr>
              <a:t>p</a:t>
            </a:r>
            <a:r>
              <a:rPr lang="de-DE" altLang="en-DE" sz="1400" i="1" baseline="-25000" dirty="0" err="1">
                <a:solidFill>
                  <a:srgbClr val="000000"/>
                </a:solidFill>
                <a:latin typeface="Verdana" panose="020B0604030504040204" pitchFamily="34" charset="0"/>
              </a:rPr>
              <a:t>w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:</a:t>
            </a:r>
          </a:p>
        </p:txBody>
      </p:sp>
      <p:graphicFrame>
        <p:nvGraphicFramePr>
          <p:cNvPr id="29699" name="Object 3">
            <a:extLst>
              <a:ext uri="{FF2B5EF4-FFF2-40B4-BE49-F238E27FC236}">
                <a16:creationId xmlns:a16="http://schemas.microsoft.com/office/drawing/2014/main" id="{620DBED4-0999-4BBE-9C28-BD98F02154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27748"/>
              </p:ext>
            </p:extLst>
          </p:nvPr>
        </p:nvGraphicFramePr>
        <p:xfrm>
          <a:off x="4067944" y="2496245"/>
          <a:ext cx="1462088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75" r:id="rId4" imgW="1128600" imgH="361440" progId="">
                  <p:embed/>
                </p:oleObj>
              </mc:Choice>
              <mc:Fallback>
                <p:oleObj r:id="rId4" imgW="1128600" imgH="36144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944" y="2496245"/>
                        <a:ext cx="1462088" cy="625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0" name="Text Box 4">
            <a:extLst>
              <a:ext uri="{FF2B5EF4-FFF2-40B4-BE49-F238E27FC236}">
                <a16:creationId xmlns:a16="http://schemas.microsoft.com/office/drawing/2014/main" id="{36E59A69-A6E4-4C55-AD15-E9444DDB50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8394" y="3196332"/>
            <a:ext cx="191135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de-DE" altLang="en-DE" sz="1400" dirty="0" err="1">
                <a:solidFill>
                  <a:srgbClr val="FF0000"/>
                </a:solidFill>
                <a:latin typeface="Verdana" panose="020B0604030504040204" pitchFamily="34" charset="0"/>
              </a:rPr>
              <a:t>compressibility</a:t>
            </a:r>
            <a:endParaRPr lang="de-DE" altLang="en-DE" sz="1400" dirty="0">
              <a:solidFill>
                <a:srgbClr val="FF0000"/>
              </a:solidFill>
              <a:latin typeface="Verdana" panose="020B060403050404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de-DE" altLang="en-DE" sz="1400" dirty="0" err="1">
                <a:solidFill>
                  <a:srgbClr val="FF0000"/>
                </a:solidFill>
                <a:latin typeface="Verdana" panose="020B0604030504040204" pitchFamily="34" charset="0"/>
              </a:rPr>
              <a:t>of</a:t>
            </a:r>
            <a:r>
              <a:rPr lang="de-DE" altLang="en-DE" sz="1400" dirty="0">
                <a:solidFill>
                  <a:srgbClr val="FF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FF0000"/>
                </a:solidFill>
                <a:latin typeface="Verdana" panose="020B0604030504040204" pitchFamily="34" charset="0"/>
              </a:rPr>
              <a:t>water</a:t>
            </a:r>
            <a:r>
              <a:rPr lang="de-DE" altLang="en-DE" sz="1400" dirty="0">
                <a:solidFill>
                  <a:srgbClr val="FF0000"/>
                </a:solidFill>
                <a:latin typeface="Verdana" panose="020B0604030504040204" pitchFamily="34" charset="0"/>
              </a:rPr>
              <a:t> [LT²/M]</a:t>
            </a:r>
          </a:p>
        </p:txBody>
      </p:sp>
      <p:sp>
        <p:nvSpPr>
          <p:cNvPr id="29701" name="Text Box 5">
            <a:extLst>
              <a:ext uri="{FF2B5EF4-FFF2-40B4-BE49-F238E27FC236}">
                <a16:creationId xmlns:a16="http://schemas.microsoft.com/office/drawing/2014/main" id="{111F9606-B721-4BDB-A6BB-63CA7037F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8657" y="2932807"/>
            <a:ext cx="2854325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de-DE" altLang="en-DE" sz="1400">
                <a:solidFill>
                  <a:srgbClr val="FF0000"/>
                </a:solidFill>
                <a:latin typeface="Verdana" panose="020B0604030504040204" pitchFamily="34" charset="0"/>
              </a:rPr>
              <a:t>hydrostatic</a:t>
            </a:r>
          </a:p>
          <a:p>
            <a:pPr eaLnBrk="1" hangingPunct="1">
              <a:buClrTx/>
              <a:buFontTx/>
              <a:buNone/>
            </a:pPr>
            <a:r>
              <a:rPr lang="de-DE" altLang="en-DE" sz="1400">
                <a:solidFill>
                  <a:srgbClr val="FF0000"/>
                </a:solidFill>
                <a:latin typeface="Verdana" panose="020B0604030504040204" pitchFamily="34" charset="0"/>
              </a:rPr>
              <a:t>pressure change [M/L/T²]</a:t>
            </a:r>
          </a:p>
        </p:txBody>
      </p:sp>
      <p:sp>
        <p:nvSpPr>
          <p:cNvPr id="29702" name="Text Box 6">
            <a:extLst>
              <a:ext uri="{FF2B5EF4-FFF2-40B4-BE49-F238E27FC236}">
                <a16:creationId xmlns:a16="http://schemas.microsoft.com/office/drawing/2014/main" id="{2A3A8A6A-AC07-43BC-A440-FC4F45BFFE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9369" y="3077270"/>
            <a:ext cx="21463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de-DE" altLang="en-DE" sz="1400">
                <a:solidFill>
                  <a:srgbClr val="FF0000"/>
                </a:solidFill>
                <a:latin typeface="Verdana" panose="020B0604030504040204" pitchFamily="34" charset="0"/>
              </a:rPr>
              <a:t>relative change</a:t>
            </a:r>
          </a:p>
          <a:p>
            <a:pPr algn="r" eaLnBrk="1" hangingPunct="1">
              <a:buClrTx/>
              <a:buFontTx/>
              <a:buNone/>
            </a:pPr>
            <a:r>
              <a:rPr lang="de-DE" altLang="en-DE" sz="1400">
                <a:solidFill>
                  <a:srgbClr val="FF0000"/>
                </a:solidFill>
                <a:latin typeface="Verdana" panose="020B0604030504040204" pitchFamily="34" charset="0"/>
              </a:rPr>
              <a:t>in water volume [-]</a:t>
            </a:r>
          </a:p>
        </p:txBody>
      </p:sp>
      <p:sp>
        <p:nvSpPr>
          <p:cNvPr id="29703" name="Line 7">
            <a:extLst>
              <a:ext uri="{FF2B5EF4-FFF2-40B4-BE49-F238E27FC236}">
                <a16:creationId xmlns:a16="http://schemas.microsoft.com/office/drawing/2014/main" id="{4220CCA7-BC93-4E9E-B2EC-291C1C0615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92500" y="2893120"/>
            <a:ext cx="485775" cy="185737"/>
          </a:xfrm>
          <a:prstGeom prst="line">
            <a:avLst/>
          </a:prstGeom>
          <a:noFill/>
          <a:ln w="9360" cap="flat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4" name="Line 8">
            <a:extLst>
              <a:ext uri="{FF2B5EF4-FFF2-40B4-BE49-F238E27FC236}">
                <a16:creationId xmlns:a16="http://schemas.microsoft.com/office/drawing/2014/main" id="{EE4FCD0B-60E7-4260-B5E8-CCB9E758B421}"/>
              </a:ext>
            </a:extLst>
          </p:cNvPr>
          <p:cNvSpPr>
            <a:spLocks noChangeShapeType="1"/>
          </p:cNvSpPr>
          <p:nvPr/>
        </p:nvSpPr>
        <p:spPr bwMode="auto">
          <a:xfrm>
            <a:off x="5435600" y="2932807"/>
            <a:ext cx="431800" cy="144463"/>
          </a:xfrm>
          <a:prstGeom prst="line">
            <a:avLst/>
          </a:prstGeom>
          <a:noFill/>
          <a:ln w="9360" cap="flat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5" name="Line 9">
            <a:extLst>
              <a:ext uri="{FF2B5EF4-FFF2-40B4-BE49-F238E27FC236}">
                <a16:creationId xmlns:a16="http://schemas.microsoft.com/office/drawing/2014/main" id="{B6A30925-DA29-4BA1-B872-0D655E89E6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43438" y="2964557"/>
            <a:ext cx="215900" cy="258763"/>
          </a:xfrm>
          <a:prstGeom prst="line">
            <a:avLst/>
          </a:prstGeom>
          <a:noFill/>
          <a:ln w="9360" cap="flat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6" name="Text Box 10">
            <a:extLst>
              <a:ext uri="{FF2B5EF4-FFF2-40B4-BE49-F238E27FC236}">
                <a16:creationId xmlns:a16="http://schemas.microsoft.com/office/drawing/2014/main" id="{41B56C95-DF1B-4211-B810-9F0C05F12C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3269" y="3789040"/>
            <a:ext cx="7864475" cy="1510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90513" indent="-290513"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An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increase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/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decrease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in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hydrostatic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pressure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results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in an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inflow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/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outflow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of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water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(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compression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/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expansion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of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water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i="1" dirty="0" err="1">
                <a:solidFill>
                  <a:srgbClr val="000000"/>
                </a:solidFill>
                <a:latin typeface="Verdana" panose="020B0604030504040204" pitchFamily="34" charset="0"/>
              </a:rPr>
              <a:t>already</a:t>
            </a:r>
            <a:r>
              <a:rPr lang="de-DE" altLang="en-DE" sz="1400" i="1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i="1" dirty="0" err="1">
                <a:solidFill>
                  <a:srgbClr val="000000"/>
                </a:solidFill>
                <a:latin typeface="Verdana" panose="020B0604030504040204" pitchFamily="34" charset="0"/>
              </a:rPr>
              <a:t>present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!).</a:t>
            </a:r>
          </a:p>
          <a:p>
            <a:pPr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endParaRPr lang="de-DE" altLang="en-DE" sz="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The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compressibility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of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water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roughly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4.4</a:t>
            </a:r>
            <a:r>
              <a:rPr lang="en-US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·10</a:t>
            </a:r>
            <a:r>
              <a:rPr lang="en-US" altLang="en-DE" sz="1400" baseline="30000" dirty="0">
                <a:solidFill>
                  <a:srgbClr val="000000"/>
                </a:solidFill>
                <a:latin typeface="Verdana" panose="020B0604030504040204" pitchFamily="34" charset="0"/>
              </a:rPr>
              <a:t>-10</a:t>
            </a:r>
            <a:r>
              <a:rPr lang="en-US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m²/N.</a:t>
            </a:r>
          </a:p>
          <a:p>
            <a:pPr marL="0" indent="0" eaLnBrk="1" hangingPunct="1">
              <a:spcAft>
                <a:spcPts val="600"/>
              </a:spcAft>
            </a:pPr>
            <a:endParaRPr lang="en-US" altLang="en-DE" sz="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The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above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equation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can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be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rearranged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to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yield</a:t>
            </a:r>
            <a:endParaRPr lang="de-DE" altLang="en-DE" sz="14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graphicFrame>
        <p:nvGraphicFramePr>
          <p:cNvPr id="29707" name="Object 11">
            <a:extLst>
              <a:ext uri="{FF2B5EF4-FFF2-40B4-BE49-F238E27FC236}">
                <a16:creationId xmlns:a16="http://schemas.microsoft.com/office/drawing/2014/main" id="{352ACF07-AFE2-40F8-8398-E074421BE0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494663"/>
              </p:ext>
            </p:extLst>
          </p:nvPr>
        </p:nvGraphicFramePr>
        <p:xfrm>
          <a:off x="2389981" y="5483976"/>
          <a:ext cx="4364037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76" r:id="rId6" imgW="3275280" imgH="169560" progId="">
                  <p:embed/>
                </p:oleObj>
              </mc:Choice>
              <mc:Fallback>
                <p:oleObj r:id="rId6" imgW="3275280" imgH="169560" progId="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9981" y="5483976"/>
                        <a:ext cx="4364037" cy="3206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8" name="Text Box 12">
            <a:extLst>
              <a:ext uri="{FF2B5EF4-FFF2-40B4-BE49-F238E27FC236}">
                <a16:creationId xmlns:a16="http://schemas.microsoft.com/office/drawing/2014/main" id="{77FAE14E-3B34-4F39-B10C-783415521F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6693" y="5969751"/>
            <a:ext cx="1880941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de-DE" altLang="en-DE" sz="1400">
                <a:solidFill>
                  <a:srgbClr val="FF0000"/>
                </a:solidFill>
                <a:latin typeface="Verdana" panose="020B0604030504040204" pitchFamily="34" charset="0"/>
              </a:rPr>
              <a:t>total porosity [-]</a:t>
            </a:r>
          </a:p>
        </p:txBody>
      </p:sp>
      <p:sp>
        <p:nvSpPr>
          <p:cNvPr id="29709" name="Line 13">
            <a:extLst>
              <a:ext uri="{FF2B5EF4-FFF2-40B4-BE49-F238E27FC236}">
                <a16:creationId xmlns:a16="http://schemas.microsoft.com/office/drawing/2014/main" id="{C6B8A288-664B-4E77-ACB5-D53ACFA812A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96044" y="5753502"/>
            <a:ext cx="214313" cy="220662"/>
          </a:xfrm>
          <a:prstGeom prst="line">
            <a:avLst/>
          </a:prstGeom>
          <a:noFill/>
          <a:ln w="9360" cap="flat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10" name="Text Box 14">
            <a:extLst>
              <a:ext uri="{FF2B5EF4-FFF2-40B4-BE49-F238E27FC236}">
                <a16:creationId xmlns:a16="http://schemas.microsoft.com/office/drawing/2014/main" id="{10E883BE-BEAB-4217-98F9-E39D64F7CA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1593" y="5858626"/>
            <a:ext cx="1978025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de-DE" altLang="en-DE" sz="1400">
                <a:solidFill>
                  <a:srgbClr val="FF0000"/>
                </a:solidFill>
                <a:latin typeface="Verdana" panose="020B0604030504040204" pitchFamily="34" charset="0"/>
              </a:rPr>
              <a:t>change in </a:t>
            </a:r>
          </a:p>
          <a:p>
            <a:pPr eaLnBrk="1" hangingPunct="1">
              <a:buClrTx/>
              <a:buFontTx/>
              <a:buNone/>
            </a:pPr>
            <a:r>
              <a:rPr lang="de-DE" altLang="en-DE" sz="1400">
                <a:solidFill>
                  <a:srgbClr val="FF0000"/>
                </a:solidFill>
                <a:latin typeface="Verdana" panose="020B0604030504040204" pitchFamily="34" charset="0"/>
              </a:rPr>
              <a:t>pressure head [L]</a:t>
            </a:r>
          </a:p>
        </p:txBody>
      </p:sp>
      <p:sp>
        <p:nvSpPr>
          <p:cNvPr id="29711" name="Line 15">
            <a:extLst>
              <a:ext uri="{FF2B5EF4-FFF2-40B4-BE49-F238E27FC236}">
                <a16:creationId xmlns:a16="http://schemas.microsoft.com/office/drawing/2014/main" id="{39865CC4-FD2E-4242-B49A-70F623E4B24D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0824" y="5778105"/>
            <a:ext cx="306387" cy="142875"/>
          </a:xfrm>
          <a:prstGeom prst="line">
            <a:avLst/>
          </a:prstGeom>
          <a:noFill/>
          <a:ln w="9360" cap="flat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 Box 1">
            <a:extLst>
              <a:ext uri="{FF2B5EF4-FFF2-40B4-BE49-F238E27FC236}">
                <a16:creationId xmlns:a16="http://schemas.microsoft.com/office/drawing/2014/main" id="{96EC46FF-94E3-49D9-8434-3F2E839A4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1196975"/>
            <a:ext cx="6048375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GB" altLang="en-DE" sz="1800" dirty="0">
                <a:solidFill>
                  <a:srgbClr val="0B2A51"/>
                </a:solidFill>
                <a:latin typeface="Verdana" panose="020B0604030504040204" pitchFamily="34" charset="0"/>
              </a:rPr>
              <a:t>Change in Total Volume Invoked by </a:t>
            </a:r>
            <a:r>
              <a:rPr lang="en-GB" altLang="en-DE" sz="1800" dirty="0">
                <a:solidFill>
                  <a:srgbClr val="0B2A51"/>
                </a:solidFill>
                <a:latin typeface="Symbol" panose="05050102010706020507" pitchFamily="18" charset="2"/>
              </a:rPr>
              <a:t></a:t>
            </a:r>
            <a:r>
              <a:rPr lang="en-GB" altLang="en-DE" sz="1800" i="1" dirty="0">
                <a:solidFill>
                  <a:srgbClr val="0B2A51"/>
                </a:solidFill>
                <a:latin typeface="Verdana" panose="020B0604030504040204" pitchFamily="34" charset="0"/>
              </a:rPr>
              <a:t>p</a:t>
            </a:r>
            <a:r>
              <a:rPr lang="en-GB" altLang="en-DE" sz="1800" i="1" baseline="-25000" dirty="0">
                <a:solidFill>
                  <a:srgbClr val="0B2A51"/>
                </a:solidFill>
                <a:latin typeface="Verdana" panose="020B0604030504040204" pitchFamily="34" charset="0"/>
              </a:rPr>
              <a:t>pm</a:t>
            </a:r>
          </a:p>
        </p:txBody>
      </p:sp>
      <p:sp>
        <p:nvSpPr>
          <p:cNvPr id="30722" name="Text Box 2">
            <a:extLst>
              <a:ext uri="{FF2B5EF4-FFF2-40B4-BE49-F238E27FC236}">
                <a16:creationId xmlns:a16="http://schemas.microsoft.com/office/drawing/2014/main" id="{C556B708-6E6A-4D65-AB9D-1A536CE3BD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1628775"/>
            <a:ext cx="7864475" cy="1033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90513" indent="-290513"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A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change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>
                <a:solidFill>
                  <a:srgbClr val="000000"/>
                </a:solidFill>
                <a:latin typeface="Symbol" panose="05050102010706020507" pitchFamily="18" charset="2"/>
              </a:rPr>
              <a:t></a:t>
            </a:r>
            <a:r>
              <a:rPr lang="de-DE" altLang="en-DE" sz="1400" i="1" dirty="0">
                <a:solidFill>
                  <a:srgbClr val="000000"/>
                </a:solidFill>
                <a:latin typeface="Verdana" panose="020B0604030504040204" pitchFamily="34" charset="0"/>
              </a:rPr>
              <a:t>p</a:t>
            </a:r>
            <a:r>
              <a:rPr lang="de-DE" altLang="en-DE" sz="1400" i="1" baseline="-25000" dirty="0">
                <a:solidFill>
                  <a:srgbClr val="000000"/>
                </a:solidFill>
                <a:latin typeface="Verdana" panose="020B0604030504040204" pitchFamily="34" charset="0"/>
              </a:rPr>
              <a:t>pm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in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pressure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exerted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by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porous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medium on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confining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layer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results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in a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decrease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/an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increase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>
                <a:solidFill>
                  <a:srgbClr val="000000"/>
                </a:solidFill>
                <a:latin typeface="Symbol" panose="05050102010706020507" pitchFamily="18" charset="2"/>
              </a:rPr>
              <a:t></a:t>
            </a:r>
            <a:r>
              <a:rPr lang="de-DE" altLang="en-DE" sz="1400" i="1" dirty="0">
                <a:solidFill>
                  <a:srgbClr val="000000"/>
                </a:solidFill>
                <a:latin typeface="Verdana" panose="020B0604030504040204" pitchFamily="34" charset="0"/>
              </a:rPr>
              <a:t>V</a:t>
            </a:r>
            <a:r>
              <a:rPr lang="de-DE" altLang="en-DE" sz="1400" i="1" baseline="-25000" dirty="0">
                <a:solidFill>
                  <a:srgbClr val="000000"/>
                </a:solidFill>
                <a:latin typeface="Verdana" panose="020B0604030504040204" pitchFamily="34" charset="0"/>
              </a:rPr>
              <a:t>T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in total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aquifer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volume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(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see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previous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section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).</a:t>
            </a:r>
          </a:p>
          <a:p>
            <a:pPr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Both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quantities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are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proportional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to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each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other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via</a:t>
            </a:r>
          </a:p>
        </p:txBody>
      </p:sp>
      <p:sp>
        <p:nvSpPr>
          <p:cNvPr id="30723" name="Text Box 3">
            <a:extLst>
              <a:ext uri="{FF2B5EF4-FFF2-40B4-BE49-F238E27FC236}">
                <a16:creationId xmlns:a16="http://schemas.microsoft.com/office/drawing/2014/main" id="{E74D201F-F20D-4DD2-B3C0-7E869FE0B3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4432" y="3284538"/>
            <a:ext cx="1888956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de-DE" altLang="en-DE" sz="1400">
                <a:solidFill>
                  <a:srgbClr val="FF0000"/>
                </a:solidFill>
                <a:latin typeface="Verdana" panose="020B0604030504040204" pitchFamily="34" charset="0"/>
              </a:rPr>
              <a:t>compressibility</a:t>
            </a:r>
          </a:p>
          <a:p>
            <a:pPr algn="r" eaLnBrk="1" hangingPunct="1">
              <a:buClrTx/>
              <a:buFontTx/>
              <a:buNone/>
            </a:pPr>
            <a:r>
              <a:rPr lang="de-DE" altLang="en-DE" sz="1400">
                <a:solidFill>
                  <a:srgbClr val="FF0000"/>
                </a:solidFill>
                <a:latin typeface="Verdana" panose="020B0604030504040204" pitchFamily="34" charset="0"/>
              </a:rPr>
              <a:t>of the porous</a:t>
            </a:r>
          </a:p>
          <a:p>
            <a:pPr algn="r" eaLnBrk="1" hangingPunct="1">
              <a:buClrTx/>
              <a:buFontTx/>
              <a:buNone/>
            </a:pPr>
            <a:r>
              <a:rPr lang="de-DE" altLang="en-DE" sz="1400">
                <a:solidFill>
                  <a:srgbClr val="FF0000"/>
                </a:solidFill>
                <a:latin typeface="Verdana" panose="020B0604030504040204" pitchFamily="34" charset="0"/>
              </a:rPr>
              <a:t>medium [LT²/M]</a:t>
            </a:r>
          </a:p>
        </p:txBody>
      </p:sp>
      <p:sp>
        <p:nvSpPr>
          <p:cNvPr id="30724" name="Text Box 4">
            <a:extLst>
              <a:ext uri="{FF2B5EF4-FFF2-40B4-BE49-F238E27FC236}">
                <a16:creationId xmlns:a16="http://schemas.microsoft.com/office/drawing/2014/main" id="{79188CE2-9662-4A49-A8D6-E6AD13BCEA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0563" y="3162300"/>
            <a:ext cx="2866788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de-DE" altLang="en-DE" sz="1400">
                <a:solidFill>
                  <a:srgbClr val="FF0000"/>
                </a:solidFill>
                <a:latin typeface="Verdana" panose="020B0604030504040204" pitchFamily="34" charset="0"/>
              </a:rPr>
              <a:t>pressure change [M/L/T²]</a:t>
            </a:r>
          </a:p>
        </p:txBody>
      </p:sp>
      <p:sp>
        <p:nvSpPr>
          <p:cNvPr id="30725" name="Text Box 5">
            <a:extLst>
              <a:ext uri="{FF2B5EF4-FFF2-40B4-BE49-F238E27FC236}">
                <a16:creationId xmlns:a16="http://schemas.microsoft.com/office/drawing/2014/main" id="{10194B18-F201-432B-B6E4-8316BB8E13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813" y="3068638"/>
            <a:ext cx="2027237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de-DE" altLang="en-DE" sz="1400">
                <a:solidFill>
                  <a:srgbClr val="FF0000"/>
                </a:solidFill>
                <a:latin typeface="Verdana" panose="020B0604030504040204" pitchFamily="34" charset="0"/>
              </a:rPr>
              <a:t>relative change</a:t>
            </a:r>
          </a:p>
          <a:p>
            <a:pPr algn="r" eaLnBrk="1" hangingPunct="1">
              <a:buClrTx/>
              <a:buFontTx/>
              <a:buNone/>
            </a:pPr>
            <a:r>
              <a:rPr lang="de-DE" altLang="en-DE" sz="1400">
                <a:solidFill>
                  <a:srgbClr val="FF0000"/>
                </a:solidFill>
                <a:latin typeface="Verdana" panose="020B0604030504040204" pitchFamily="34" charset="0"/>
              </a:rPr>
              <a:t>in total volume [-]</a:t>
            </a:r>
          </a:p>
        </p:txBody>
      </p:sp>
      <p:sp>
        <p:nvSpPr>
          <p:cNvPr id="30726" name="Line 6">
            <a:extLst>
              <a:ext uri="{FF2B5EF4-FFF2-40B4-BE49-F238E27FC236}">
                <a16:creationId xmlns:a16="http://schemas.microsoft.com/office/drawing/2014/main" id="{BBE9A0F0-AC8D-44F4-AB29-51D24C08225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63938" y="3003550"/>
            <a:ext cx="485775" cy="139700"/>
          </a:xfrm>
          <a:prstGeom prst="line">
            <a:avLst/>
          </a:prstGeom>
          <a:noFill/>
          <a:ln w="9360" cap="flat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7" name="Line 7">
            <a:extLst>
              <a:ext uri="{FF2B5EF4-FFF2-40B4-BE49-F238E27FC236}">
                <a16:creationId xmlns:a16="http://schemas.microsoft.com/office/drawing/2014/main" id="{C282F66D-3326-4797-88DA-6FEEC7452705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6400" y="3090863"/>
            <a:ext cx="431800" cy="142875"/>
          </a:xfrm>
          <a:prstGeom prst="line">
            <a:avLst/>
          </a:prstGeom>
          <a:noFill/>
          <a:ln w="9360" cap="flat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8" name="Line 8">
            <a:extLst>
              <a:ext uri="{FF2B5EF4-FFF2-40B4-BE49-F238E27FC236}">
                <a16:creationId xmlns:a16="http://schemas.microsoft.com/office/drawing/2014/main" id="{0551B3F4-D99D-48D0-8838-D720E202930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87900" y="3074988"/>
            <a:ext cx="142875" cy="284162"/>
          </a:xfrm>
          <a:prstGeom prst="line">
            <a:avLst/>
          </a:prstGeom>
          <a:noFill/>
          <a:ln w="9360" cap="flat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9" name="Text Box 9">
            <a:extLst>
              <a:ext uri="{FF2B5EF4-FFF2-40B4-BE49-F238E27FC236}">
                <a16:creationId xmlns:a16="http://schemas.microsoft.com/office/drawing/2014/main" id="{D0BBBC26-3DC2-44F3-B8B0-4160325FB2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0588" y="4025900"/>
            <a:ext cx="7864475" cy="817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90513" indent="-290513"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The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compressibility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of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porous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medium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roughly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10</a:t>
            </a:r>
            <a:r>
              <a:rPr lang="en-US" altLang="en-DE" sz="1400" baseline="30000" dirty="0">
                <a:solidFill>
                  <a:srgbClr val="000000"/>
                </a:solidFill>
                <a:latin typeface="Verdana" panose="020B0604030504040204" pitchFamily="34" charset="0"/>
              </a:rPr>
              <a:t>-10</a:t>
            </a:r>
            <a:r>
              <a:rPr lang="en-US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– 10</a:t>
            </a:r>
            <a:r>
              <a:rPr lang="en-US" altLang="en-DE" sz="1400" baseline="30000" dirty="0">
                <a:solidFill>
                  <a:srgbClr val="000000"/>
                </a:solidFill>
                <a:latin typeface="Verdana" panose="020B0604030504040204" pitchFamily="34" charset="0"/>
              </a:rPr>
              <a:t>-8</a:t>
            </a:r>
            <a:r>
              <a:rPr lang="en-US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m²/N for gravel, 10</a:t>
            </a:r>
            <a:r>
              <a:rPr lang="en-US" altLang="en-DE" sz="1400" baseline="30000" dirty="0">
                <a:solidFill>
                  <a:srgbClr val="000000"/>
                </a:solidFill>
                <a:latin typeface="Verdana" panose="020B0604030504040204" pitchFamily="34" charset="0"/>
              </a:rPr>
              <a:t>-9</a:t>
            </a:r>
            <a:r>
              <a:rPr lang="en-US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– 10</a:t>
            </a:r>
            <a:r>
              <a:rPr lang="en-US" altLang="en-DE" sz="1400" baseline="30000" dirty="0">
                <a:solidFill>
                  <a:srgbClr val="000000"/>
                </a:solidFill>
                <a:latin typeface="Verdana" panose="020B0604030504040204" pitchFamily="34" charset="0"/>
              </a:rPr>
              <a:t>-7</a:t>
            </a:r>
            <a:r>
              <a:rPr lang="en-US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m²/N for sand, and 10</a:t>
            </a:r>
            <a:r>
              <a:rPr lang="en-US" altLang="en-DE" sz="1400" baseline="30000" dirty="0">
                <a:solidFill>
                  <a:srgbClr val="000000"/>
                </a:solidFill>
                <a:latin typeface="Verdana" panose="020B0604030504040204" pitchFamily="34" charset="0"/>
              </a:rPr>
              <a:t>-8</a:t>
            </a:r>
            <a:r>
              <a:rPr lang="en-US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– 10</a:t>
            </a:r>
            <a:r>
              <a:rPr lang="en-US" altLang="en-DE" sz="1400" baseline="30000" dirty="0">
                <a:solidFill>
                  <a:srgbClr val="000000"/>
                </a:solidFill>
                <a:latin typeface="Verdana" panose="020B0604030504040204" pitchFamily="34" charset="0"/>
              </a:rPr>
              <a:t>-6</a:t>
            </a:r>
            <a:r>
              <a:rPr lang="en-US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m²/N for clay.</a:t>
            </a:r>
          </a:p>
          <a:p>
            <a:pPr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The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above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equation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can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be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rearranged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to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yield</a:t>
            </a:r>
            <a:endParaRPr lang="de-DE" altLang="en-DE" sz="14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graphicFrame>
        <p:nvGraphicFramePr>
          <p:cNvPr id="30730" name="Object 10">
            <a:extLst>
              <a:ext uri="{FF2B5EF4-FFF2-40B4-BE49-F238E27FC236}">
                <a16:creationId xmlns:a16="http://schemas.microsoft.com/office/drawing/2014/main" id="{B0119F2C-4F86-4EC6-8595-3C8741A09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9704652"/>
              </p:ext>
            </p:extLst>
          </p:nvPr>
        </p:nvGraphicFramePr>
        <p:xfrm>
          <a:off x="4054475" y="2636838"/>
          <a:ext cx="1716088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8" r:id="rId4" imgW="1298880" imgH="361440" progId="">
                  <p:embed/>
                </p:oleObj>
              </mc:Choice>
              <mc:Fallback>
                <p:oleObj r:id="rId4" imgW="1298880" imgH="361440" progId="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4475" y="2636838"/>
                        <a:ext cx="1716088" cy="6302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31" name="Object 11">
            <a:extLst>
              <a:ext uri="{FF2B5EF4-FFF2-40B4-BE49-F238E27FC236}">
                <a16:creationId xmlns:a16="http://schemas.microsoft.com/office/drawing/2014/main" id="{0C75F1F5-F5AC-48E4-B603-EE130465A1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157986"/>
              </p:ext>
            </p:extLst>
          </p:nvPr>
        </p:nvGraphicFramePr>
        <p:xfrm>
          <a:off x="2957513" y="4889500"/>
          <a:ext cx="4459287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9" r:id="rId6" imgW="3407400" imgH="169560" progId="">
                  <p:embed/>
                </p:oleObj>
              </mc:Choice>
              <mc:Fallback>
                <p:oleObj r:id="rId6" imgW="3407400" imgH="169560" progId="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7513" y="4889500"/>
                        <a:ext cx="4459287" cy="31591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32" name="Text Box 12">
            <a:extLst>
              <a:ext uri="{FF2B5EF4-FFF2-40B4-BE49-F238E27FC236}">
                <a16:creationId xmlns:a16="http://schemas.microsoft.com/office/drawing/2014/main" id="{2228C025-DACD-4487-9F85-A49B28B06F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1388" y="5249863"/>
            <a:ext cx="7864475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90513" indent="-290513"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marL="285750" indent="-285750" eaLnBrk="1" hangingPunct="1"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de-DE" altLang="en-DE" sz="1400" dirty="0">
                <a:solidFill>
                  <a:srgbClr val="000000"/>
                </a:solidFill>
                <a:latin typeface="Symbol" panose="05050102010706020507" pitchFamily="18" charset="2"/>
              </a:rPr>
              <a:t></a:t>
            </a:r>
            <a:r>
              <a:rPr lang="de-DE" altLang="en-DE" sz="1400" i="1" dirty="0">
                <a:solidFill>
                  <a:srgbClr val="000000"/>
                </a:solidFill>
                <a:latin typeface="Verdana" panose="020B0604030504040204" pitchFamily="34" charset="0"/>
              </a:rPr>
              <a:t>V</a:t>
            </a:r>
            <a:r>
              <a:rPr lang="de-DE" altLang="en-DE" sz="1400" i="1" baseline="-25000" dirty="0">
                <a:solidFill>
                  <a:srgbClr val="000000"/>
                </a:solidFill>
                <a:latin typeface="Verdana" panose="020B0604030504040204" pitchFamily="34" charset="0"/>
              </a:rPr>
              <a:t>T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represents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a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change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in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volume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of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porous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medium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a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whole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.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It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composed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of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a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change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in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volume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l-GR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Δ</a:t>
            </a:r>
            <a:r>
              <a:rPr lang="de-DE" altLang="en-DE" sz="1400" i="1" dirty="0">
                <a:solidFill>
                  <a:srgbClr val="000000"/>
                </a:solidFill>
                <a:latin typeface="Verdana" panose="020B0604030504040204" pitchFamily="34" charset="0"/>
              </a:rPr>
              <a:t>V</a:t>
            </a:r>
            <a:r>
              <a:rPr lang="de-DE" altLang="en-DE" sz="1400" i="1" baseline="-25000" dirty="0">
                <a:solidFill>
                  <a:srgbClr val="000000"/>
                </a:solidFill>
                <a:latin typeface="Verdana" panose="020B0604030504040204" pitchFamily="34" charset="0"/>
              </a:rPr>
              <a:t>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of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solids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(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which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negligible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!) and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another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change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l-GR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Δ</a:t>
            </a:r>
            <a:r>
              <a:rPr lang="de-DE" altLang="en-DE" sz="1400" i="1" dirty="0" err="1">
                <a:solidFill>
                  <a:srgbClr val="000000"/>
                </a:solidFill>
                <a:latin typeface="Verdana" panose="020B0604030504040204" pitchFamily="34" charset="0"/>
              </a:rPr>
              <a:t>V</a:t>
            </a:r>
            <a:r>
              <a:rPr lang="de-DE" altLang="en-DE" sz="1400" i="1" baseline="-25000" dirty="0" err="1">
                <a:solidFill>
                  <a:srgbClr val="000000"/>
                </a:solidFill>
                <a:latin typeface="Verdana" panose="020B0604030504040204" pitchFamily="34" charset="0"/>
              </a:rPr>
              <a:t>w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‘‘ in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water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volume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, i.e.</a:t>
            </a:r>
          </a:p>
        </p:txBody>
      </p:sp>
      <p:graphicFrame>
        <p:nvGraphicFramePr>
          <p:cNvPr id="30733" name="Object 13">
            <a:extLst>
              <a:ext uri="{FF2B5EF4-FFF2-40B4-BE49-F238E27FC236}">
                <a16:creationId xmlns:a16="http://schemas.microsoft.com/office/drawing/2014/main" id="{A225648B-CAAB-48C1-A8BB-9EC977A02E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1282896"/>
              </p:ext>
            </p:extLst>
          </p:nvPr>
        </p:nvGraphicFramePr>
        <p:xfrm>
          <a:off x="3516313" y="5991225"/>
          <a:ext cx="2433637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0" r:id="rId8" imgW="1805400" imgH="169560" progId="">
                  <p:embed/>
                </p:oleObj>
              </mc:Choice>
              <mc:Fallback>
                <p:oleObj r:id="rId8" imgW="1805400" imgH="169560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6313" y="5991225"/>
                        <a:ext cx="2433637" cy="2952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 Box 1">
            <a:extLst>
              <a:ext uri="{FF2B5EF4-FFF2-40B4-BE49-F238E27FC236}">
                <a16:creationId xmlns:a16="http://schemas.microsoft.com/office/drawing/2014/main" id="{467F98BA-D59E-45C7-9C4E-BAFC3F4E82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1196975"/>
            <a:ext cx="6048375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GB" altLang="en-DE" sz="1800" dirty="0">
                <a:solidFill>
                  <a:srgbClr val="0B2A51"/>
                </a:solidFill>
                <a:latin typeface="Verdana" panose="020B0604030504040204" pitchFamily="34" charset="0"/>
              </a:rPr>
              <a:t>Change in Water Volume Invoked by </a:t>
            </a:r>
            <a:r>
              <a:rPr lang="en-GB" altLang="en-DE" sz="1800" dirty="0">
                <a:solidFill>
                  <a:srgbClr val="0B2A51"/>
                </a:solidFill>
                <a:latin typeface="Symbol" panose="05050102010706020507" pitchFamily="18" charset="2"/>
              </a:rPr>
              <a:t></a:t>
            </a:r>
            <a:r>
              <a:rPr lang="en-GB" altLang="en-DE" sz="1800" i="1" dirty="0">
                <a:solidFill>
                  <a:srgbClr val="0B2A51"/>
                </a:solidFill>
                <a:latin typeface="Verdana" panose="020B0604030504040204" pitchFamily="34" charset="0"/>
              </a:rPr>
              <a:t>p</a:t>
            </a:r>
            <a:r>
              <a:rPr lang="en-GB" altLang="en-DE" sz="1800" i="1" baseline="-25000" dirty="0">
                <a:solidFill>
                  <a:srgbClr val="0B2A51"/>
                </a:solidFill>
                <a:latin typeface="Verdana" panose="020B0604030504040204" pitchFamily="34" charset="0"/>
              </a:rPr>
              <a:t>pm</a:t>
            </a:r>
          </a:p>
        </p:txBody>
      </p:sp>
      <p:sp>
        <p:nvSpPr>
          <p:cNvPr id="31746" name="Text Box 2">
            <a:extLst>
              <a:ext uri="{FF2B5EF4-FFF2-40B4-BE49-F238E27FC236}">
                <a16:creationId xmlns:a16="http://schemas.microsoft.com/office/drawing/2014/main" id="{F626618C-D04C-44D4-A533-0DEFE0891E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1628775"/>
            <a:ext cx="7864475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90513" indent="-290513"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r>
              <a:rPr lang="de-DE" altLang="en-DE" sz="1400">
                <a:solidFill>
                  <a:srgbClr val="000000"/>
                </a:solidFill>
                <a:latin typeface="Verdana" panose="020B0604030504040204" pitchFamily="34" charset="0"/>
              </a:rPr>
              <a:t>From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6F26445F-22B8-4845-977A-B158C85FB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24213"/>
            <a:ext cx="9144000" cy="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48" name="Rectangle 4">
            <a:extLst>
              <a:ext uri="{FF2B5EF4-FFF2-40B4-BE49-F238E27FC236}">
                <a16:creationId xmlns:a16="http://schemas.microsoft.com/office/drawing/2014/main" id="{3A074735-6CDE-423D-9A2D-DEB65915D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24213"/>
            <a:ext cx="9144000" cy="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49" name="Rectangle 5">
            <a:extLst>
              <a:ext uri="{FF2B5EF4-FFF2-40B4-BE49-F238E27FC236}">
                <a16:creationId xmlns:a16="http://schemas.microsoft.com/office/drawing/2014/main" id="{289F1683-7A2B-4515-AA1A-41C6A7036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28988"/>
            <a:ext cx="9144000" cy="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1750" name="Object 6">
            <a:extLst>
              <a:ext uri="{FF2B5EF4-FFF2-40B4-BE49-F238E27FC236}">
                <a16:creationId xmlns:a16="http://schemas.microsoft.com/office/drawing/2014/main" id="{6F670EDE-9800-4158-A634-307466FF5D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600127"/>
              </p:ext>
            </p:extLst>
          </p:nvPr>
        </p:nvGraphicFramePr>
        <p:xfrm>
          <a:off x="3940175" y="1916113"/>
          <a:ext cx="1946275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9" r:id="rId4" imgW="1470240" imgH="169560" progId="">
                  <p:embed/>
                </p:oleObj>
              </mc:Choice>
              <mc:Fallback>
                <p:oleObj r:id="rId4" imgW="1470240" imgH="16956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0175" y="1916113"/>
                        <a:ext cx="1946275" cy="31591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1" name="Text Box 7">
            <a:extLst>
              <a:ext uri="{FF2B5EF4-FFF2-40B4-BE49-F238E27FC236}">
                <a16:creationId xmlns:a16="http://schemas.microsoft.com/office/drawing/2014/main" id="{FB04A2A3-0B0B-4431-B95F-B4E2FC4B29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2349500"/>
            <a:ext cx="7864475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92100" indent="-290513"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spcAft>
                <a:spcPts val="600"/>
              </a:spcAft>
              <a:buClrTx/>
              <a:buFontTx/>
              <a:buNone/>
            </a:pPr>
            <a:r>
              <a:rPr lang="de-DE" altLang="en-DE" sz="1400">
                <a:solidFill>
                  <a:srgbClr val="000000"/>
                </a:solidFill>
                <a:latin typeface="Verdana" panose="020B0604030504040204" pitchFamily="34" charset="0"/>
              </a:rPr>
              <a:t>	and</a:t>
            </a:r>
          </a:p>
        </p:txBody>
      </p:sp>
      <p:sp>
        <p:nvSpPr>
          <p:cNvPr id="31752" name="Rectangle 8">
            <a:extLst>
              <a:ext uri="{FF2B5EF4-FFF2-40B4-BE49-F238E27FC236}">
                <a16:creationId xmlns:a16="http://schemas.microsoft.com/office/drawing/2014/main" id="{C29D411D-F5DA-47C8-BA90-9D80B4ACE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33750"/>
            <a:ext cx="914400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1753" name="Object 9">
            <a:extLst>
              <a:ext uri="{FF2B5EF4-FFF2-40B4-BE49-F238E27FC236}">
                <a16:creationId xmlns:a16="http://schemas.microsoft.com/office/drawing/2014/main" id="{471E523B-5F59-42E4-B669-3695189C32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0069900"/>
              </p:ext>
            </p:extLst>
          </p:nvPr>
        </p:nvGraphicFramePr>
        <p:xfrm>
          <a:off x="4195763" y="2565400"/>
          <a:ext cx="1177925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0" r:id="rId6" imgW="903240" imgH="169560" progId="">
                  <p:embed/>
                </p:oleObj>
              </mc:Choice>
              <mc:Fallback>
                <p:oleObj r:id="rId6" imgW="903240" imgH="169560" progId="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5763" y="2565400"/>
                        <a:ext cx="1177925" cy="2952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4" name="Text Box 10">
            <a:extLst>
              <a:ext uri="{FF2B5EF4-FFF2-40B4-BE49-F238E27FC236}">
                <a16:creationId xmlns:a16="http://schemas.microsoft.com/office/drawing/2014/main" id="{8620BDA5-7629-4BC8-9316-ABABAC8D59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350" y="2997200"/>
            <a:ext cx="7864475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92100" indent="-290513"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spcAft>
                <a:spcPts val="600"/>
              </a:spcAft>
              <a:buClrTx/>
              <a:buFontTx/>
              <a:buNone/>
            </a:pPr>
            <a:r>
              <a:rPr lang="de-DE" altLang="en-DE" sz="1400">
                <a:solidFill>
                  <a:srgbClr val="000000"/>
                </a:solidFill>
                <a:latin typeface="Verdana" panose="020B0604030504040204" pitchFamily="34" charset="0"/>
              </a:rPr>
              <a:t>	we can immediately derive</a:t>
            </a:r>
          </a:p>
        </p:txBody>
      </p:sp>
      <p:sp>
        <p:nvSpPr>
          <p:cNvPr id="31755" name="Rectangle 11">
            <a:extLst>
              <a:ext uri="{FF2B5EF4-FFF2-40B4-BE49-F238E27FC236}">
                <a16:creationId xmlns:a16="http://schemas.microsoft.com/office/drawing/2014/main" id="{FBBEF117-B3D7-4666-9D48-3FC13C78D9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28988"/>
            <a:ext cx="9144000" cy="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1756" name="Object 12">
            <a:extLst>
              <a:ext uri="{FF2B5EF4-FFF2-40B4-BE49-F238E27FC236}">
                <a16:creationId xmlns:a16="http://schemas.microsoft.com/office/drawing/2014/main" id="{8C17ED9A-7EFB-4704-978D-501CA95AD6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3611758"/>
              </p:ext>
            </p:extLst>
          </p:nvPr>
        </p:nvGraphicFramePr>
        <p:xfrm>
          <a:off x="3733800" y="3357563"/>
          <a:ext cx="2030413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1" r:id="rId8" imgW="1551240" imgH="169560" progId="">
                  <p:embed/>
                </p:oleObj>
              </mc:Choice>
              <mc:Fallback>
                <p:oleObj r:id="rId8" imgW="1551240" imgH="169560" progId="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3357563"/>
                        <a:ext cx="2030413" cy="3175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7" name="Text Box 13">
            <a:extLst>
              <a:ext uri="{FF2B5EF4-FFF2-40B4-BE49-F238E27FC236}">
                <a16:creationId xmlns:a16="http://schemas.microsoft.com/office/drawing/2014/main" id="{55060EE7-756B-4821-B9C0-2870953395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3844926"/>
            <a:ext cx="7864475" cy="2464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90513" indent="-290513"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As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mentioned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above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, </a:t>
            </a:r>
            <a:r>
              <a:rPr lang="de-DE" altLang="en-DE" sz="1400" dirty="0">
                <a:solidFill>
                  <a:srgbClr val="000000"/>
                </a:solidFill>
                <a:latin typeface="Symbol" panose="05050102010706020507" pitchFamily="18" charset="2"/>
              </a:rPr>
              <a:t></a:t>
            </a:r>
            <a:r>
              <a:rPr lang="de-DE" altLang="en-DE" sz="1400" i="1" dirty="0" err="1">
                <a:solidFill>
                  <a:srgbClr val="000000"/>
                </a:solidFill>
                <a:latin typeface="Verdana" panose="020B0604030504040204" pitchFamily="34" charset="0"/>
              </a:rPr>
              <a:t>V</a:t>
            </a:r>
            <a:r>
              <a:rPr lang="de-DE" altLang="en-DE" sz="1400" i="1" baseline="-25000" dirty="0" err="1">
                <a:solidFill>
                  <a:srgbClr val="000000"/>
                </a:solidFill>
                <a:latin typeface="Verdana" panose="020B0604030504040204" pitchFamily="34" charset="0"/>
              </a:rPr>
              <a:t>w</a:t>
            </a:r>
            <a:r>
              <a:rPr lang="de-DE" altLang="en-DE" sz="1400" i="1" dirty="0">
                <a:solidFill>
                  <a:srgbClr val="000000"/>
                </a:solidFill>
                <a:latin typeface="Verdana" panose="020B0604030504040204" pitchFamily="34" charset="0"/>
              </a:rPr>
              <a:t>‘‘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denotes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change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in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water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volume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due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to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an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increase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/a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decrease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of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pressure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i="1" dirty="0">
                <a:solidFill>
                  <a:srgbClr val="000000"/>
                </a:solidFill>
                <a:latin typeface="Verdana" panose="020B0604030504040204" pitchFamily="34" charset="0"/>
              </a:rPr>
              <a:t>p</a:t>
            </a:r>
            <a:r>
              <a:rPr lang="de-DE" altLang="en-DE" sz="1400" i="1" baseline="-25000" dirty="0">
                <a:solidFill>
                  <a:srgbClr val="000000"/>
                </a:solidFill>
                <a:latin typeface="Verdana" panose="020B0604030504040204" pitchFamily="34" charset="0"/>
              </a:rPr>
              <a:t>pm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in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porous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medium.</a:t>
            </a:r>
          </a:p>
          <a:p>
            <a:pPr marL="0" indent="0" eaLnBrk="1" hangingPunct="1">
              <a:spcAft>
                <a:spcPts val="600"/>
              </a:spcAft>
            </a:pPr>
            <a:endParaRPr lang="de-DE" altLang="en-DE" sz="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A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decrease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of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pressure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in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porous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medium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leads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to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an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expansion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of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porous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medium and an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associated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increase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in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water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volume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(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enlarged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pore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space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).</a:t>
            </a:r>
          </a:p>
          <a:p>
            <a:pPr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endParaRPr lang="de-DE" altLang="en-DE" sz="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An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increase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in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pressure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in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porous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medium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leads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to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a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compression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of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porous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medium and an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associated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decrease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in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water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volume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(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reduced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pore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space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).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ext Box 1">
            <a:extLst>
              <a:ext uri="{FF2B5EF4-FFF2-40B4-BE49-F238E27FC236}">
                <a16:creationId xmlns:a16="http://schemas.microsoft.com/office/drawing/2014/main" id="{3EC1607F-3810-4339-8947-C003B007F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1196975"/>
            <a:ext cx="6553200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GB" altLang="en-DE" sz="1800" dirty="0">
                <a:solidFill>
                  <a:srgbClr val="0B2A51"/>
                </a:solidFill>
                <a:latin typeface="Verdana" panose="020B0604030504040204" pitchFamily="34" charset="0"/>
              </a:rPr>
              <a:t>Total Change in Water Volume</a:t>
            </a:r>
          </a:p>
        </p:txBody>
      </p:sp>
      <p:sp>
        <p:nvSpPr>
          <p:cNvPr id="32770" name="Text Box 2">
            <a:extLst>
              <a:ext uri="{FF2B5EF4-FFF2-40B4-BE49-F238E27FC236}">
                <a16:creationId xmlns:a16="http://schemas.microsoft.com/office/drawing/2014/main" id="{20BDDDB7-C0F7-4061-A7D9-6B2211D000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1773238"/>
            <a:ext cx="7864475" cy="1725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90513" indent="-290513"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The total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change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>
                <a:solidFill>
                  <a:srgbClr val="000000"/>
                </a:solidFill>
                <a:latin typeface="Symbol" panose="05050102010706020507" pitchFamily="18" charset="2"/>
              </a:rPr>
              <a:t></a:t>
            </a:r>
            <a:r>
              <a:rPr lang="de-DE" altLang="en-DE" sz="1400" i="1" dirty="0" err="1">
                <a:solidFill>
                  <a:srgbClr val="000000"/>
                </a:solidFill>
                <a:latin typeface="Verdana" panose="020B0604030504040204" pitchFamily="34" charset="0"/>
              </a:rPr>
              <a:t>V</a:t>
            </a:r>
            <a:r>
              <a:rPr lang="de-DE" altLang="en-DE" sz="1400" i="1" baseline="-25000" dirty="0" err="1">
                <a:solidFill>
                  <a:srgbClr val="000000"/>
                </a:solidFill>
                <a:latin typeface="Verdana" panose="020B0604030504040204" pitchFamily="34" charset="0"/>
              </a:rPr>
              <a:t>w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in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water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volume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consists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of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both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effects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caused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by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pressure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changes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>
                <a:solidFill>
                  <a:srgbClr val="000000"/>
                </a:solidFill>
                <a:latin typeface="Symbol" panose="05050102010706020507" pitchFamily="18" charset="2"/>
              </a:rPr>
              <a:t></a:t>
            </a:r>
            <a:r>
              <a:rPr lang="de-DE" altLang="en-DE" sz="1400" i="1" dirty="0" err="1">
                <a:solidFill>
                  <a:srgbClr val="000000"/>
                </a:solidFill>
                <a:latin typeface="Verdana" panose="020B0604030504040204" pitchFamily="34" charset="0"/>
              </a:rPr>
              <a:t>p</a:t>
            </a:r>
            <a:r>
              <a:rPr lang="de-DE" altLang="en-DE" sz="1400" i="1" baseline="-25000" dirty="0" err="1">
                <a:solidFill>
                  <a:srgbClr val="000000"/>
                </a:solidFill>
                <a:latin typeface="Verdana" panose="020B0604030504040204" pitchFamily="34" charset="0"/>
              </a:rPr>
              <a:t>w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and </a:t>
            </a:r>
            <a:r>
              <a:rPr lang="de-DE" altLang="en-DE" sz="1400" dirty="0">
                <a:solidFill>
                  <a:srgbClr val="000000"/>
                </a:solidFill>
                <a:latin typeface="Symbol" panose="05050102010706020507" pitchFamily="18" charset="2"/>
              </a:rPr>
              <a:t></a:t>
            </a:r>
            <a:r>
              <a:rPr lang="de-DE" altLang="en-DE" sz="1400" i="1" dirty="0">
                <a:solidFill>
                  <a:srgbClr val="000000"/>
                </a:solidFill>
                <a:latin typeface="Verdana" panose="020B0604030504040204" pitchFamily="34" charset="0"/>
              </a:rPr>
              <a:t>p</a:t>
            </a:r>
            <a:r>
              <a:rPr lang="de-DE" altLang="en-DE" sz="1400" i="1" baseline="-25000" dirty="0">
                <a:solidFill>
                  <a:srgbClr val="000000"/>
                </a:solidFill>
                <a:latin typeface="Verdana" panose="020B0604030504040204" pitchFamily="34" charset="0"/>
              </a:rPr>
              <a:t>pm</a:t>
            </a:r>
            <a:endParaRPr lang="de-DE" altLang="en-DE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endParaRPr lang="de-DE" altLang="en-DE" sz="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Therefore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we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have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>
                <a:solidFill>
                  <a:srgbClr val="000000"/>
                </a:solidFill>
                <a:latin typeface="Symbol" panose="05050102010706020507" pitchFamily="18" charset="2"/>
              </a:rPr>
              <a:t></a:t>
            </a:r>
            <a:r>
              <a:rPr lang="de-DE" altLang="en-DE" sz="1400" i="1" dirty="0" err="1">
                <a:solidFill>
                  <a:srgbClr val="000000"/>
                </a:solidFill>
                <a:latin typeface="Verdana" panose="020B0604030504040204" pitchFamily="34" charset="0"/>
              </a:rPr>
              <a:t>V</a:t>
            </a:r>
            <a:r>
              <a:rPr lang="de-DE" altLang="en-DE" sz="1400" i="1" baseline="-25000" dirty="0" err="1">
                <a:solidFill>
                  <a:srgbClr val="000000"/>
                </a:solidFill>
                <a:latin typeface="Verdana" panose="020B0604030504040204" pitchFamily="34" charset="0"/>
              </a:rPr>
              <a:t>w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= </a:t>
            </a:r>
            <a:r>
              <a:rPr lang="de-DE" altLang="en-DE" sz="1400" dirty="0">
                <a:solidFill>
                  <a:srgbClr val="000000"/>
                </a:solidFill>
                <a:latin typeface="Symbol" panose="05050102010706020507" pitchFamily="18" charset="2"/>
              </a:rPr>
              <a:t></a:t>
            </a:r>
            <a:r>
              <a:rPr lang="de-DE" altLang="en-DE" sz="1400" i="1" dirty="0" err="1">
                <a:solidFill>
                  <a:srgbClr val="000000"/>
                </a:solidFill>
                <a:latin typeface="Verdana" panose="020B0604030504040204" pitchFamily="34" charset="0"/>
              </a:rPr>
              <a:t>V</a:t>
            </a:r>
            <a:r>
              <a:rPr lang="de-DE" altLang="en-DE" sz="1400" i="1" baseline="-25000" dirty="0" err="1">
                <a:solidFill>
                  <a:srgbClr val="000000"/>
                </a:solidFill>
                <a:latin typeface="Verdana" panose="020B0604030504040204" pitchFamily="34" charset="0"/>
              </a:rPr>
              <a:t>w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‘ + </a:t>
            </a:r>
            <a:r>
              <a:rPr lang="de-DE" altLang="en-DE" sz="1400" dirty="0">
                <a:solidFill>
                  <a:srgbClr val="000000"/>
                </a:solidFill>
                <a:latin typeface="Symbol" panose="05050102010706020507" pitchFamily="18" charset="2"/>
              </a:rPr>
              <a:t></a:t>
            </a:r>
            <a:r>
              <a:rPr lang="de-DE" altLang="en-DE" sz="1400" i="1" dirty="0" err="1">
                <a:solidFill>
                  <a:srgbClr val="000000"/>
                </a:solidFill>
                <a:latin typeface="Verdana" panose="020B0604030504040204" pitchFamily="34" charset="0"/>
              </a:rPr>
              <a:t>V</a:t>
            </a:r>
            <a:r>
              <a:rPr lang="de-DE" altLang="en-DE" sz="1400" i="1" baseline="-25000" dirty="0" err="1">
                <a:solidFill>
                  <a:srgbClr val="000000"/>
                </a:solidFill>
                <a:latin typeface="Verdana" panose="020B0604030504040204" pitchFamily="34" charset="0"/>
              </a:rPr>
              <a:t>w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‘‘</a:t>
            </a:r>
          </a:p>
          <a:p>
            <a:pPr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endParaRPr lang="de-DE" altLang="en-DE" sz="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Using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results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derived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before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,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we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can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express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how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>
                <a:solidFill>
                  <a:srgbClr val="000000"/>
                </a:solidFill>
                <a:latin typeface="Symbol" panose="05050102010706020507" pitchFamily="18" charset="2"/>
              </a:rPr>
              <a:t></a:t>
            </a:r>
            <a:r>
              <a:rPr lang="de-DE" altLang="en-DE" sz="1400" i="1" dirty="0" err="1">
                <a:solidFill>
                  <a:srgbClr val="000000"/>
                </a:solidFill>
                <a:latin typeface="Verdana" panose="020B0604030504040204" pitchFamily="34" charset="0"/>
              </a:rPr>
              <a:t>V</a:t>
            </a:r>
            <a:r>
              <a:rPr lang="de-DE" altLang="en-DE" sz="1400" i="1" baseline="-25000" dirty="0" err="1">
                <a:solidFill>
                  <a:srgbClr val="000000"/>
                </a:solidFill>
                <a:latin typeface="Verdana" panose="020B0604030504040204" pitchFamily="34" charset="0"/>
              </a:rPr>
              <a:t>w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depends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on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changes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>
                <a:solidFill>
                  <a:srgbClr val="000000"/>
                </a:solidFill>
                <a:latin typeface="Symbol" panose="05050102010706020507" pitchFamily="18" charset="2"/>
              </a:rPr>
              <a:t>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in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pressure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head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: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4DD9535B-D66A-44B3-9613-E12FE0DE4E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28988"/>
            <a:ext cx="9144000" cy="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2772" name="Object 4">
            <a:extLst>
              <a:ext uri="{FF2B5EF4-FFF2-40B4-BE49-F238E27FC236}">
                <a16:creationId xmlns:a16="http://schemas.microsoft.com/office/drawing/2014/main" id="{27D42651-9122-43A7-9960-468CEBBE17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88790"/>
              </p:ext>
            </p:extLst>
          </p:nvPr>
        </p:nvGraphicFramePr>
        <p:xfrm>
          <a:off x="1825625" y="3832728"/>
          <a:ext cx="6073775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8" r:id="rId4" imgW="3537360" imgH="169560" progId="">
                  <p:embed/>
                </p:oleObj>
              </mc:Choice>
              <mc:Fallback>
                <p:oleObj r:id="rId4" imgW="3537360" imgH="16956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5625" y="3832728"/>
                        <a:ext cx="6073775" cy="4032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3" name="Text Box 5">
            <a:extLst>
              <a:ext uri="{FF2B5EF4-FFF2-40B4-BE49-F238E27FC236}">
                <a16:creationId xmlns:a16="http://schemas.microsoft.com/office/drawing/2014/main" id="{5AA1349D-B2B2-4ABF-A064-02EB05C0A7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1021" y="4416928"/>
            <a:ext cx="1823234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de-DE" altLang="en-DE" sz="1400">
                <a:solidFill>
                  <a:srgbClr val="FF0000"/>
                </a:solidFill>
                <a:latin typeface="Verdana" panose="020B0604030504040204" pitchFamily="34" charset="0"/>
              </a:rPr>
              <a:t>due to pressure </a:t>
            </a:r>
          </a:p>
          <a:p>
            <a:pPr algn="ctr" eaLnBrk="1" hangingPunct="1">
              <a:buClrTx/>
              <a:buFontTx/>
              <a:buNone/>
            </a:pPr>
            <a:r>
              <a:rPr lang="de-DE" altLang="en-DE" sz="1400">
                <a:solidFill>
                  <a:srgbClr val="FF0000"/>
                </a:solidFill>
                <a:latin typeface="Verdana" panose="020B0604030504040204" pitchFamily="34" charset="0"/>
              </a:rPr>
              <a:t>changes in the </a:t>
            </a:r>
          </a:p>
          <a:p>
            <a:pPr algn="ctr" eaLnBrk="1" hangingPunct="1">
              <a:buClrTx/>
              <a:buFontTx/>
              <a:buNone/>
            </a:pPr>
            <a:r>
              <a:rPr lang="de-DE" altLang="en-DE" sz="1400">
                <a:solidFill>
                  <a:srgbClr val="FF0000"/>
                </a:solidFill>
                <a:latin typeface="Verdana" panose="020B0604030504040204" pitchFamily="34" charset="0"/>
              </a:rPr>
              <a:t>porous medium </a:t>
            </a:r>
          </a:p>
          <a:p>
            <a:pPr algn="ctr" eaLnBrk="1" hangingPunct="1">
              <a:buClrTx/>
              <a:buFontTx/>
              <a:buNone/>
            </a:pPr>
            <a:r>
              <a:rPr lang="de-DE" altLang="en-DE" sz="1400">
                <a:solidFill>
                  <a:srgbClr val="FF0000"/>
                </a:solidFill>
                <a:latin typeface="Verdana" panose="020B0604030504040204" pitchFamily="34" charset="0"/>
              </a:rPr>
              <a:t>(</a:t>
            </a:r>
            <a:r>
              <a:rPr lang="de-DE" altLang="en-DE" sz="1400">
                <a:solidFill>
                  <a:srgbClr val="FF0000"/>
                </a:solidFill>
                <a:latin typeface="Symbol" panose="05050102010706020507" pitchFamily="18" charset="2"/>
              </a:rPr>
              <a:t></a:t>
            </a:r>
            <a:r>
              <a:rPr lang="de-DE" altLang="en-DE" sz="1400" i="1">
                <a:solidFill>
                  <a:srgbClr val="FF0000"/>
                </a:solidFill>
                <a:latin typeface="Verdana" panose="020B0604030504040204" pitchFamily="34" charset="0"/>
              </a:rPr>
              <a:t>p</a:t>
            </a:r>
            <a:r>
              <a:rPr lang="de-DE" altLang="en-DE" sz="1400" i="1" baseline="-25000">
                <a:solidFill>
                  <a:srgbClr val="FF0000"/>
                </a:solidFill>
                <a:latin typeface="Verdana" panose="020B0604030504040204" pitchFamily="34" charset="0"/>
              </a:rPr>
              <a:t>pm</a:t>
            </a:r>
            <a:r>
              <a:rPr lang="de-DE" altLang="en-DE" sz="1400">
                <a:solidFill>
                  <a:srgbClr val="FF0000"/>
                </a:solidFill>
                <a:latin typeface="Verdana" panose="020B0604030504040204" pitchFamily="34" charset="0"/>
              </a:rPr>
              <a:t>)</a:t>
            </a:r>
          </a:p>
        </p:txBody>
      </p:sp>
      <p:sp>
        <p:nvSpPr>
          <p:cNvPr id="32774" name="Text Box 6">
            <a:extLst>
              <a:ext uri="{FF2B5EF4-FFF2-40B4-BE49-F238E27FC236}">
                <a16:creationId xmlns:a16="http://schemas.microsoft.com/office/drawing/2014/main" id="{D4D8132E-3307-4A7B-9E03-2F271C801F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9464" y="4416928"/>
            <a:ext cx="2023609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de-DE" altLang="en-DE" sz="1400">
                <a:solidFill>
                  <a:srgbClr val="FF0000"/>
                </a:solidFill>
                <a:latin typeface="Verdana" panose="020B0604030504040204" pitchFamily="34" charset="0"/>
              </a:rPr>
              <a:t>due to changes in </a:t>
            </a:r>
          </a:p>
          <a:p>
            <a:pPr algn="ctr" eaLnBrk="1" hangingPunct="1">
              <a:buClrTx/>
              <a:buFontTx/>
              <a:buNone/>
            </a:pPr>
            <a:r>
              <a:rPr lang="de-DE" altLang="en-DE" sz="1400">
                <a:solidFill>
                  <a:srgbClr val="FF0000"/>
                </a:solidFill>
                <a:latin typeface="Verdana" panose="020B0604030504040204" pitchFamily="34" charset="0"/>
              </a:rPr>
              <a:t>hydrostatic</a:t>
            </a:r>
          </a:p>
          <a:p>
            <a:pPr algn="ctr" eaLnBrk="1" hangingPunct="1">
              <a:buClrTx/>
              <a:buFontTx/>
              <a:buNone/>
            </a:pPr>
            <a:r>
              <a:rPr lang="de-DE" altLang="en-DE" sz="1400">
                <a:solidFill>
                  <a:srgbClr val="FF0000"/>
                </a:solidFill>
                <a:latin typeface="Verdana" panose="020B0604030504040204" pitchFamily="34" charset="0"/>
              </a:rPr>
              <a:t>pressure (</a:t>
            </a:r>
            <a:r>
              <a:rPr lang="de-DE" altLang="en-DE" sz="1400">
                <a:solidFill>
                  <a:srgbClr val="FF0000"/>
                </a:solidFill>
                <a:latin typeface="Symbol" panose="05050102010706020507" pitchFamily="18" charset="2"/>
              </a:rPr>
              <a:t></a:t>
            </a:r>
            <a:r>
              <a:rPr lang="de-DE" altLang="en-DE" sz="1400" i="1">
                <a:solidFill>
                  <a:srgbClr val="FF0000"/>
                </a:solidFill>
                <a:latin typeface="Verdana" panose="020B0604030504040204" pitchFamily="34" charset="0"/>
              </a:rPr>
              <a:t>p</a:t>
            </a:r>
            <a:r>
              <a:rPr lang="de-DE" altLang="en-DE" sz="1400" i="1" baseline="-25000">
                <a:solidFill>
                  <a:srgbClr val="FF0000"/>
                </a:solidFill>
                <a:latin typeface="Verdana" panose="020B0604030504040204" pitchFamily="34" charset="0"/>
              </a:rPr>
              <a:t>w</a:t>
            </a:r>
            <a:r>
              <a:rPr lang="de-DE" altLang="en-DE" sz="1400">
                <a:solidFill>
                  <a:srgbClr val="FF0000"/>
                </a:solidFill>
                <a:latin typeface="Verdana" panose="020B0604030504040204" pitchFamily="34" charset="0"/>
              </a:rPr>
              <a:t>)</a:t>
            </a:r>
          </a:p>
        </p:txBody>
      </p:sp>
      <p:sp>
        <p:nvSpPr>
          <p:cNvPr id="32775" name="AutoShape 7">
            <a:extLst>
              <a:ext uri="{FF2B5EF4-FFF2-40B4-BE49-F238E27FC236}">
                <a16:creationId xmlns:a16="http://schemas.microsoft.com/office/drawing/2014/main" id="{D807B754-1822-477D-BB94-59596D1E44F8}"/>
              </a:ext>
            </a:extLst>
          </p:cNvPr>
          <p:cNvSpPr>
            <a:spLocks/>
          </p:cNvSpPr>
          <p:nvPr/>
        </p:nvSpPr>
        <p:spPr bwMode="auto">
          <a:xfrm rot="16200000">
            <a:off x="5040312" y="3516816"/>
            <a:ext cx="144463" cy="1655762"/>
          </a:xfrm>
          <a:prstGeom prst="leftBrace">
            <a:avLst>
              <a:gd name="adj1" fmla="val 95512"/>
              <a:gd name="adj2" fmla="val 50000"/>
            </a:avLst>
          </a:prstGeom>
          <a:noFill/>
          <a:ln w="25560" cap="flat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6" name="AutoShape 8">
            <a:extLst>
              <a:ext uri="{FF2B5EF4-FFF2-40B4-BE49-F238E27FC236}">
                <a16:creationId xmlns:a16="http://schemas.microsoft.com/office/drawing/2014/main" id="{472791F6-FB38-41FB-8F85-1A004A9A2B38}"/>
              </a:ext>
            </a:extLst>
          </p:cNvPr>
          <p:cNvSpPr>
            <a:spLocks/>
          </p:cNvSpPr>
          <p:nvPr/>
        </p:nvSpPr>
        <p:spPr bwMode="auto">
          <a:xfrm rot="16200000">
            <a:off x="6982618" y="3589047"/>
            <a:ext cx="144463" cy="1511300"/>
          </a:xfrm>
          <a:prstGeom prst="leftBrace">
            <a:avLst>
              <a:gd name="adj1" fmla="val 87179"/>
              <a:gd name="adj2" fmla="val 50000"/>
            </a:avLst>
          </a:prstGeom>
          <a:noFill/>
          <a:ln w="25560" cap="flat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1">
            <a:extLst>
              <a:ext uri="{FF2B5EF4-FFF2-40B4-BE49-F238E27FC236}">
                <a16:creationId xmlns:a16="http://schemas.microsoft.com/office/drawing/2014/main" id="{E16B6F04-159D-4AC1-B669-8277E87CBA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1196975"/>
            <a:ext cx="4686300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GB" altLang="en-DE" sz="1800" dirty="0">
                <a:solidFill>
                  <a:srgbClr val="0B2A51"/>
                </a:solidFill>
                <a:latin typeface="Verdana" panose="020B0604030504040204" pitchFamily="34" charset="0"/>
              </a:rPr>
              <a:t>Specific Storage</a:t>
            </a:r>
          </a:p>
        </p:txBody>
      </p:sp>
      <p:sp>
        <p:nvSpPr>
          <p:cNvPr id="33794" name="Text Box 2">
            <a:extLst>
              <a:ext uri="{FF2B5EF4-FFF2-40B4-BE49-F238E27FC236}">
                <a16:creationId xmlns:a16="http://schemas.microsoft.com/office/drawing/2014/main" id="{56466C88-6C93-44DA-95E9-704CE988D4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1628775"/>
            <a:ext cx="7864475" cy="525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90513" indent="-290513"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r>
              <a:rPr lang="de-DE" altLang="en-DE" sz="1400" u="sng">
                <a:solidFill>
                  <a:srgbClr val="000000"/>
                </a:solidFill>
                <a:latin typeface="Verdana" panose="020B0604030504040204" pitchFamily="34" charset="0"/>
              </a:rPr>
              <a:t>Specific storage</a:t>
            </a:r>
            <a:r>
              <a:rPr lang="de-DE" altLang="en-DE" sz="140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i="1">
                <a:solidFill>
                  <a:srgbClr val="000000"/>
                </a:solidFill>
                <a:latin typeface="Verdana" panose="020B0604030504040204" pitchFamily="34" charset="0"/>
              </a:rPr>
              <a:t>S</a:t>
            </a:r>
            <a:r>
              <a:rPr lang="de-DE" altLang="en-DE" sz="1400" i="1" baseline="-25000">
                <a:solidFill>
                  <a:srgbClr val="000000"/>
                </a:solidFill>
                <a:latin typeface="Verdana" panose="020B0604030504040204" pitchFamily="34" charset="0"/>
              </a:rPr>
              <a:t>s</a:t>
            </a:r>
            <a:r>
              <a:rPr lang="de-DE" altLang="en-DE" sz="1400">
                <a:solidFill>
                  <a:srgbClr val="000000"/>
                </a:solidFill>
                <a:latin typeface="Verdana" panose="020B0604030504040204" pitchFamily="34" charset="0"/>
              </a:rPr>
              <a:t> is defined as the volume of water that is released from a unit aquifer volume if hydrostatic pressure head is reduced by one unit:</a:t>
            </a:r>
          </a:p>
        </p:txBody>
      </p:sp>
      <p:graphicFrame>
        <p:nvGraphicFramePr>
          <p:cNvPr id="33795" name="Object 3">
            <a:extLst>
              <a:ext uri="{FF2B5EF4-FFF2-40B4-BE49-F238E27FC236}">
                <a16:creationId xmlns:a16="http://schemas.microsoft.com/office/drawing/2014/main" id="{10FFEBBD-E749-40F5-BEC1-0C0D5BCCF3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9807629"/>
              </p:ext>
            </p:extLst>
          </p:nvPr>
        </p:nvGraphicFramePr>
        <p:xfrm>
          <a:off x="4313238" y="2205038"/>
          <a:ext cx="1223962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93" r:id="rId4" imgW="857520" imgH="361440" progId="">
                  <p:embed/>
                </p:oleObj>
              </mc:Choice>
              <mc:Fallback>
                <p:oleObj r:id="rId4" imgW="857520" imgH="36144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3238" y="2205038"/>
                        <a:ext cx="1223962" cy="6477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6" name="Text Box 4">
            <a:extLst>
              <a:ext uri="{FF2B5EF4-FFF2-40B4-BE49-F238E27FC236}">
                <a16:creationId xmlns:a16="http://schemas.microsoft.com/office/drawing/2014/main" id="{A72DECF0-A094-4369-AAEA-A8297A5F98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050" y="2924175"/>
            <a:ext cx="7864475" cy="1110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90513" indent="-290513"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The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dimension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of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specific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storage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1/L.</a:t>
            </a:r>
          </a:p>
          <a:p>
            <a:pPr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endParaRPr lang="de-DE" altLang="en-DE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Both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impacts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on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water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volume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discussed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before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have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to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be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considered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in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order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to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quantify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>
                <a:solidFill>
                  <a:srgbClr val="000000"/>
                </a:solidFill>
                <a:latin typeface="Symbol" panose="05050102010706020507" pitchFamily="18" charset="2"/>
              </a:rPr>
              <a:t></a:t>
            </a:r>
            <a:r>
              <a:rPr lang="de-DE" altLang="en-DE" sz="1400" i="1" dirty="0" err="1">
                <a:solidFill>
                  <a:srgbClr val="000000"/>
                </a:solidFill>
                <a:latin typeface="Verdana" panose="020B0604030504040204" pitchFamily="34" charset="0"/>
              </a:rPr>
              <a:t>V</a:t>
            </a:r>
            <a:r>
              <a:rPr lang="de-DE" altLang="en-DE" sz="1400" i="1" baseline="-25000" dirty="0" err="1">
                <a:solidFill>
                  <a:srgbClr val="000000"/>
                </a:solidFill>
                <a:latin typeface="Verdana" panose="020B0604030504040204" pitchFamily="34" charset="0"/>
              </a:rPr>
              <a:t>w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in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above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equation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:</a:t>
            </a:r>
          </a:p>
        </p:txBody>
      </p:sp>
      <p:sp>
        <p:nvSpPr>
          <p:cNvPr id="33797" name="Rectangle 5">
            <a:extLst>
              <a:ext uri="{FF2B5EF4-FFF2-40B4-BE49-F238E27FC236}">
                <a16:creationId xmlns:a16="http://schemas.microsoft.com/office/drawing/2014/main" id="{59D4FE04-C4CB-4BA2-8366-F7456D01C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28988"/>
            <a:ext cx="9144000" cy="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3798" name="Object 6">
            <a:extLst>
              <a:ext uri="{FF2B5EF4-FFF2-40B4-BE49-F238E27FC236}">
                <a16:creationId xmlns:a16="http://schemas.microsoft.com/office/drawing/2014/main" id="{21CB0BB3-7DF2-4FED-9440-6672E4DF8B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5236172"/>
              </p:ext>
            </p:extLst>
          </p:nvPr>
        </p:nvGraphicFramePr>
        <p:xfrm>
          <a:off x="3563888" y="4177707"/>
          <a:ext cx="3444875" cy="31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94" r:id="rId6" imgW="2549880" imgH="169560" progId="">
                  <p:embed/>
                </p:oleObj>
              </mc:Choice>
              <mc:Fallback>
                <p:oleObj r:id="rId6" imgW="2549880" imgH="16956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888" y="4177707"/>
                        <a:ext cx="3444875" cy="3127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9" name="Text Box 7">
            <a:extLst>
              <a:ext uri="{FF2B5EF4-FFF2-40B4-BE49-F238E27FC236}">
                <a16:creationId xmlns:a16="http://schemas.microsoft.com/office/drawing/2014/main" id="{BF8EE568-1391-490F-9D44-C45925792B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050" y="4549370"/>
            <a:ext cx="7864475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90513" indent="-290513"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Specific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storage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can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therefore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also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be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expressed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as</a:t>
            </a:r>
            <a:endParaRPr lang="de-DE" altLang="en-DE" sz="14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graphicFrame>
        <p:nvGraphicFramePr>
          <p:cNvPr id="33800" name="Object 8">
            <a:extLst>
              <a:ext uri="{FF2B5EF4-FFF2-40B4-BE49-F238E27FC236}">
                <a16:creationId xmlns:a16="http://schemas.microsoft.com/office/drawing/2014/main" id="{F311E65A-3B46-496B-8D18-CBD8FE9ACC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2652072"/>
              </p:ext>
            </p:extLst>
          </p:nvPr>
        </p:nvGraphicFramePr>
        <p:xfrm>
          <a:off x="3993356" y="4986435"/>
          <a:ext cx="1863725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95" r:id="rId8" imgW="1357560" imgH="187920" progId="">
                  <p:embed/>
                </p:oleObj>
              </mc:Choice>
              <mc:Fallback>
                <p:oleObj r:id="rId8" imgW="1357560" imgH="187920" progId="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3356" y="4986435"/>
                        <a:ext cx="1863725" cy="33496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1" name="Text Box 9">
            <a:extLst>
              <a:ext uri="{FF2B5EF4-FFF2-40B4-BE49-F238E27FC236}">
                <a16:creationId xmlns:a16="http://schemas.microsoft.com/office/drawing/2014/main" id="{92204283-0442-43FA-9C3C-DF493407BF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5517232"/>
            <a:ext cx="7864475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90513" indent="-290513"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Typical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values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for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specific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storage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range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from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10</a:t>
            </a:r>
            <a:r>
              <a:rPr lang="de-DE" altLang="en-DE" sz="1400" baseline="30000" dirty="0">
                <a:solidFill>
                  <a:srgbClr val="000000"/>
                </a:solidFill>
                <a:latin typeface="Verdana" panose="020B0604030504040204" pitchFamily="34" charset="0"/>
              </a:rPr>
              <a:t>-6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1/m (e.g.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gravel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)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to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10</a:t>
            </a:r>
            <a:r>
              <a:rPr lang="de-DE" altLang="en-DE" sz="1400" baseline="30000" dirty="0">
                <a:solidFill>
                  <a:srgbClr val="000000"/>
                </a:solidFill>
                <a:latin typeface="Verdana" panose="020B0604030504040204" pitchFamily="34" charset="0"/>
              </a:rPr>
              <a:t>-2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1/m (e.g.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clay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).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 Box 1">
            <a:extLst>
              <a:ext uri="{FF2B5EF4-FFF2-40B4-BE49-F238E27FC236}">
                <a16:creationId xmlns:a16="http://schemas.microsoft.com/office/drawing/2014/main" id="{6331BCC6-F4BF-4D24-B977-329A174630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1196975"/>
            <a:ext cx="4686300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GB" altLang="en-DE" sz="1800" dirty="0" err="1">
                <a:solidFill>
                  <a:srgbClr val="0B2A51"/>
                </a:solidFill>
                <a:latin typeface="Verdana" panose="020B0604030504040204" pitchFamily="34" charset="0"/>
              </a:rPr>
              <a:t>Storativity</a:t>
            </a:r>
            <a:r>
              <a:rPr lang="en-GB" altLang="en-DE" sz="1800" dirty="0">
                <a:solidFill>
                  <a:srgbClr val="0B2A51"/>
                </a:solidFill>
                <a:latin typeface="Verdana" panose="020B0604030504040204" pitchFamily="34" charset="0"/>
              </a:rPr>
              <a:t> (Confined Aquifers)</a:t>
            </a:r>
          </a:p>
        </p:txBody>
      </p:sp>
      <p:sp>
        <p:nvSpPr>
          <p:cNvPr id="34818" name="Text Box 2">
            <a:extLst>
              <a:ext uri="{FF2B5EF4-FFF2-40B4-BE49-F238E27FC236}">
                <a16:creationId xmlns:a16="http://schemas.microsoft.com/office/drawing/2014/main" id="{DDA65B69-0D1D-4D10-A123-F680DD681F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1700213"/>
            <a:ext cx="7416303" cy="1941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marL="290513" indent="-290513"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Due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to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their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relatively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large lateral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extent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,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aquifers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are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mostly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considered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spatially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two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-dimensional (2D)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systems</a:t>
            </a:r>
            <a:endParaRPr lang="de-DE" altLang="en-DE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endParaRPr lang="de-DE" altLang="en-DE" sz="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algn="just"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In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this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case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,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specific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storage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i="1" dirty="0" err="1">
                <a:solidFill>
                  <a:srgbClr val="000000"/>
                </a:solidFill>
                <a:latin typeface="Verdana" panose="020B0604030504040204" pitchFamily="34" charset="0"/>
              </a:rPr>
              <a:t>S</a:t>
            </a:r>
            <a:r>
              <a:rPr lang="de-DE" altLang="en-DE" sz="1400" i="1" baseline="-25000" dirty="0" err="1">
                <a:solidFill>
                  <a:srgbClr val="000000"/>
                </a:solidFill>
                <a:latin typeface="Verdana" panose="020B0604030504040204" pitchFamily="34" charset="0"/>
              </a:rPr>
              <a:t>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replaced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by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u="sng" dirty="0" err="1">
                <a:solidFill>
                  <a:srgbClr val="000000"/>
                </a:solidFill>
                <a:latin typeface="Verdana" panose="020B0604030504040204" pitchFamily="34" charset="0"/>
              </a:rPr>
              <a:t>storativity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or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u="sng" dirty="0" err="1">
                <a:solidFill>
                  <a:srgbClr val="000000"/>
                </a:solidFill>
                <a:latin typeface="Verdana" panose="020B0604030504040204" pitchFamily="34" charset="0"/>
              </a:rPr>
              <a:t>storage</a:t>
            </a:r>
            <a:r>
              <a:rPr lang="de-DE" altLang="en-DE" sz="1400" u="sng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u="sng" dirty="0" err="1">
                <a:solidFill>
                  <a:srgbClr val="000000"/>
                </a:solidFill>
                <a:latin typeface="Verdana" panose="020B0604030504040204" pitchFamily="34" charset="0"/>
              </a:rPr>
              <a:t>coefficient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i="1" dirty="0">
                <a:solidFill>
                  <a:srgbClr val="000000"/>
                </a:solidFill>
                <a:latin typeface="Verdana" panose="020B0604030504040204" pitchFamily="34" charset="0"/>
              </a:rPr>
              <a:t>S</a:t>
            </a:r>
            <a:endParaRPr lang="de-DE" altLang="en-DE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endParaRPr lang="de-DE" altLang="en-DE" sz="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For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confined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aquifers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i="1" dirty="0">
                <a:solidFill>
                  <a:srgbClr val="000000"/>
                </a:solidFill>
                <a:latin typeface="Verdana" panose="020B0604030504040204" pitchFamily="34" charset="0"/>
              </a:rPr>
              <a:t>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simply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obtained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by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multiplying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i="1" dirty="0" err="1">
                <a:solidFill>
                  <a:srgbClr val="000000"/>
                </a:solidFill>
                <a:latin typeface="Verdana" panose="020B0604030504040204" pitchFamily="34" charset="0"/>
              </a:rPr>
              <a:t>S</a:t>
            </a:r>
            <a:r>
              <a:rPr lang="de-DE" altLang="en-DE" sz="1400" i="1" baseline="-25000" dirty="0" err="1">
                <a:solidFill>
                  <a:srgbClr val="000000"/>
                </a:solidFill>
                <a:latin typeface="Verdana" panose="020B0604030504040204" pitchFamily="34" charset="0"/>
              </a:rPr>
              <a:t>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by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aquifer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thickness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i="1" dirty="0">
                <a:solidFill>
                  <a:srgbClr val="000000"/>
                </a:solidFill>
                <a:latin typeface="Verdana" panose="020B0604030504040204" pitchFamily="34" charset="0"/>
              </a:rPr>
              <a:t>m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: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155E0C70-B9F4-402A-B6A7-EDDD2378F0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28988"/>
            <a:ext cx="9144000" cy="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0" name="Text Box 4">
            <a:extLst>
              <a:ext uri="{FF2B5EF4-FFF2-40B4-BE49-F238E27FC236}">
                <a16:creationId xmlns:a16="http://schemas.microsoft.com/office/drawing/2014/main" id="{7F8A2D7B-3F90-441C-A249-B1C832F43D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599" y="4509120"/>
            <a:ext cx="7644842" cy="1233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marL="290513" indent="-290513"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just"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Storativity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can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be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interpreted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volume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of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water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released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from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an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aquifer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volume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extending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from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aquifer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bottom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up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to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aquifer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top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over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a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unit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area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if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hydrostatic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pressure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reduced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by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one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unit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</a:p>
          <a:p>
            <a:pPr algn="just"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endParaRPr lang="de-DE" altLang="en-DE" sz="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algn="just"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Storativity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dimensionless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</a:p>
        </p:txBody>
      </p:sp>
      <p:sp>
        <p:nvSpPr>
          <p:cNvPr id="34821" name="Rectangle 5">
            <a:extLst>
              <a:ext uri="{FF2B5EF4-FFF2-40B4-BE49-F238E27FC236}">
                <a16:creationId xmlns:a16="http://schemas.microsoft.com/office/drawing/2014/main" id="{629BC3BD-778B-4FFC-8126-1C1C52C7B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33750"/>
            <a:ext cx="914400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4822" name="Object 6">
            <a:extLst>
              <a:ext uri="{FF2B5EF4-FFF2-40B4-BE49-F238E27FC236}">
                <a16:creationId xmlns:a16="http://schemas.microsoft.com/office/drawing/2014/main" id="{87CD9683-B235-4D83-83AA-BC4B527274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8620887"/>
              </p:ext>
            </p:extLst>
          </p:nvPr>
        </p:nvGraphicFramePr>
        <p:xfrm>
          <a:off x="4355976" y="3903034"/>
          <a:ext cx="931862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54" r:id="rId4" imgW="623160" imgH="169560" progId="">
                  <p:embed/>
                </p:oleObj>
              </mc:Choice>
              <mc:Fallback>
                <p:oleObj r:id="rId4" imgW="623160" imgH="16956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5976" y="3903034"/>
                        <a:ext cx="931862" cy="2952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FCE22E35-D7C3-423A-A443-3F6155FD9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2847975"/>
            <a:ext cx="4968875" cy="136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de-DE" altLang="en-DE" sz="2000" dirty="0" err="1">
                <a:solidFill>
                  <a:srgbClr val="0B2A51"/>
                </a:solidFill>
                <a:latin typeface="Verdana" panose="020B0604030504040204" pitchFamily="34" charset="0"/>
              </a:rPr>
              <a:t>Groundwater</a:t>
            </a:r>
            <a:r>
              <a:rPr lang="de-DE" altLang="en-DE" sz="2000" dirty="0">
                <a:solidFill>
                  <a:srgbClr val="0B2A51"/>
                </a:solidFill>
                <a:latin typeface="Verdana" panose="020B0604030504040204" pitchFamily="34" charset="0"/>
              </a:rPr>
              <a:t> and Aquifers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ext Box 1">
            <a:extLst>
              <a:ext uri="{FF2B5EF4-FFF2-40B4-BE49-F238E27FC236}">
                <a16:creationId xmlns:a16="http://schemas.microsoft.com/office/drawing/2014/main" id="{D2C5AF66-C92A-4140-870C-12A33BC8D5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1196975"/>
            <a:ext cx="792162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450"/>
              </a:spcBef>
              <a:buClrTx/>
              <a:buFontTx/>
              <a:buNone/>
            </a:pPr>
            <a:r>
              <a:rPr lang="en-GB" altLang="en-DE" sz="1800" dirty="0">
                <a:solidFill>
                  <a:srgbClr val="0B2A51"/>
                </a:solidFill>
                <a:latin typeface="Verdana" panose="020B0604030504040204" pitchFamily="34" charset="0"/>
              </a:rPr>
              <a:t>Reference Volumes (Confined Aquifer)</a:t>
            </a:r>
          </a:p>
        </p:txBody>
      </p:sp>
      <p:sp>
        <p:nvSpPr>
          <p:cNvPr id="35842" name="Line 2">
            <a:extLst>
              <a:ext uri="{FF2B5EF4-FFF2-40B4-BE49-F238E27FC236}">
                <a16:creationId xmlns:a16="http://schemas.microsoft.com/office/drawing/2014/main" id="{B39F98C3-BB17-49B9-B4DE-547FEEB9CAD0}"/>
              </a:ext>
            </a:extLst>
          </p:cNvPr>
          <p:cNvSpPr>
            <a:spLocks noChangeShapeType="1"/>
          </p:cNvSpPr>
          <p:nvPr/>
        </p:nvSpPr>
        <p:spPr bwMode="auto">
          <a:xfrm>
            <a:off x="1403350" y="2065338"/>
            <a:ext cx="6481763" cy="1587"/>
          </a:xfrm>
          <a:prstGeom prst="line">
            <a:avLst/>
          </a:prstGeom>
          <a:noFill/>
          <a:ln w="25560" cap="flat">
            <a:solidFill>
              <a:srgbClr val="99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43" name="Line 3">
            <a:extLst>
              <a:ext uri="{FF2B5EF4-FFF2-40B4-BE49-F238E27FC236}">
                <a16:creationId xmlns:a16="http://schemas.microsoft.com/office/drawing/2014/main" id="{1A8F2D7C-5617-477F-A322-6F773EB2D8CC}"/>
              </a:ext>
            </a:extLst>
          </p:cNvPr>
          <p:cNvSpPr>
            <a:spLocks noChangeShapeType="1"/>
          </p:cNvSpPr>
          <p:nvPr/>
        </p:nvSpPr>
        <p:spPr bwMode="auto">
          <a:xfrm>
            <a:off x="1476375" y="4225925"/>
            <a:ext cx="6481763" cy="1588"/>
          </a:xfrm>
          <a:prstGeom prst="line">
            <a:avLst/>
          </a:prstGeom>
          <a:noFill/>
          <a:ln w="25560" cap="flat">
            <a:solidFill>
              <a:srgbClr val="99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44" name="Line 4">
            <a:extLst>
              <a:ext uri="{FF2B5EF4-FFF2-40B4-BE49-F238E27FC236}">
                <a16:creationId xmlns:a16="http://schemas.microsoft.com/office/drawing/2014/main" id="{E6C51151-9A0D-4FBC-A3D8-691B48B9079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85113" y="1774825"/>
            <a:ext cx="574675" cy="292100"/>
          </a:xfrm>
          <a:prstGeom prst="line">
            <a:avLst/>
          </a:prstGeom>
          <a:noFill/>
          <a:ln w="25560" cap="flat">
            <a:solidFill>
              <a:srgbClr val="99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45" name="Line 5">
            <a:extLst>
              <a:ext uri="{FF2B5EF4-FFF2-40B4-BE49-F238E27FC236}">
                <a16:creationId xmlns:a16="http://schemas.microsoft.com/office/drawing/2014/main" id="{2CD35A07-331F-4546-9C69-31858A44B74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56550" y="3935413"/>
            <a:ext cx="574675" cy="292100"/>
          </a:xfrm>
          <a:prstGeom prst="line">
            <a:avLst/>
          </a:prstGeom>
          <a:noFill/>
          <a:ln w="25560" cap="flat">
            <a:solidFill>
              <a:srgbClr val="99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46" name="Text Box 6">
            <a:extLst>
              <a:ext uri="{FF2B5EF4-FFF2-40B4-BE49-F238E27FC236}">
                <a16:creationId xmlns:a16="http://schemas.microsoft.com/office/drawing/2014/main" id="{00A7AEFA-AE4F-47AE-8607-1D78A30AE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1788" y="1776413"/>
            <a:ext cx="1135545" cy="27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en-DE" sz="1200" dirty="0">
                <a:solidFill>
                  <a:srgbClr val="A50021"/>
                </a:solidFill>
                <a:latin typeface="Verdana" panose="020B0604030504040204" pitchFamily="34" charset="0"/>
              </a:rPr>
              <a:t>aquifer top</a:t>
            </a:r>
          </a:p>
        </p:txBody>
      </p:sp>
      <p:sp>
        <p:nvSpPr>
          <p:cNvPr id="35847" name="Text Box 7">
            <a:extLst>
              <a:ext uri="{FF2B5EF4-FFF2-40B4-BE49-F238E27FC236}">
                <a16:creationId xmlns:a16="http://schemas.microsoft.com/office/drawing/2014/main" id="{FDF2323C-F02A-4C5A-9774-65231CA515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9088" y="3929063"/>
            <a:ext cx="1475382" cy="27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en-DE" sz="1200">
                <a:solidFill>
                  <a:srgbClr val="A50021"/>
                </a:solidFill>
                <a:latin typeface="Verdana" panose="020B0604030504040204" pitchFamily="34" charset="0"/>
              </a:rPr>
              <a:t>aquifer bottom</a:t>
            </a:r>
          </a:p>
        </p:txBody>
      </p:sp>
      <p:grpSp>
        <p:nvGrpSpPr>
          <p:cNvPr id="35848" name="Group 8">
            <a:extLst>
              <a:ext uri="{FF2B5EF4-FFF2-40B4-BE49-F238E27FC236}">
                <a16:creationId xmlns:a16="http://schemas.microsoft.com/office/drawing/2014/main" id="{C715E658-EB98-4E53-87A1-2949EE8D7BE4}"/>
              </a:ext>
            </a:extLst>
          </p:cNvPr>
          <p:cNvGrpSpPr>
            <a:grpSpLocks/>
          </p:cNvGrpSpPr>
          <p:nvPr/>
        </p:nvGrpSpPr>
        <p:grpSpPr bwMode="auto">
          <a:xfrm>
            <a:off x="2411413" y="2681288"/>
            <a:ext cx="630237" cy="534987"/>
            <a:chOff x="1519" y="1689"/>
            <a:chExt cx="397" cy="337"/>
          </a:xfrm>
        </p:grpSpPr>
        <p:sp>
          <p:nvSpPr>
            <p:cNvPr id="35849" name="Rectangle 9">
              <a:extLst>
                <a:ext uri="{FF2B5EF4-FFF2-40B4-BE49-F238E27FC236}">
                  <a16:creationId xmlns:a16="http://schemas.microsoft.com/office/drawing/2014/main" id="{F3C8784D-4D5F-44D7-B729-BA3F3B95CF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9" y="1754"/>
              <a:ext cx="271" cy="272"/>
            </a:xfrm>
            <a:prstGeom prst="rect">
              <a:avLst/>
            </a:prstGeom>
            <a:noFill/>
            <a:ln w="1908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0" name="Line 10">
              <a:extLst>
                <a:ext uri="{FF2B5EF4-FFF2-40B4-BE49-F238E27FC236}">
                  <a16:creationId xmlns:a16="http://schemas.microsoft.com/office/drawing/2014/main" id="{ECADC8BC-95E3-4A20-AAA2-4755FF5B4A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2" y="1962"/>
              <a:ext cx="123" cy="64"/>
            </a:xfrm>
            <a:prstGeom prst="line">
              <a:avLst/>
            </a:prstGeom>
            <a:noFill/>
            <a:ln w="255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51" name="Line 11">
              <a:extLst>
                <a:ext uri="{FF2B5EF4-FFF2-40B4-BE49-F238E27FC236}">
                  <a16:creationId xmlns:a16="http://schemas.microsoft.com/office/drawing/2014/main" id="{C6810FE2-39C0-4793-B093-6EB2249F8B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0" y="1693"/>
              <a:ext cx="124" cy="64"/>
            </a:xfrm>
            <a:prstGeom prst="line">
              <a:avLst/>
            </a:prstGeom>
            <a:noFill/>
            <a:ln w="255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52" name="Line 12">
              <a:extLst>
                <a:ext uri="{FF2B5EF4-FFF2-40B4-BE49-F238E27FC236}">
                  <a16:creationId xmlns:a16="http://schemas.microsoft.com/office/drawing/2014/main" id="{1C99F4A5-9F02-429C-A434-3E09CC6D03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19" y="1689"/>
              <a:ext cx="124" cy="64"/>
            </a:xfrm>
            <a:prstGeom prst="line">
              <a:avLst/>
            </a:prstGeom>
            <a:noFill/>
            <a:ln w="255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53" name="Line 13">
              <a:extLst>
                <a:ext uri="{FF2B5EF4-FFF2-40B4-BE49-F238E27FC236}">
                  <a16:creationId xmlns:a16="http://schemas.microsoft.com/office/drawing/2014/main" id="{CB4C05B3-0DB4-4A0F-A95D-284149682F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7" y="1691"/>
              <a:ext cx="264" cy="0"/>
            </a:xfrm>
            <a:prstGeom prst="line">
              <a:avLst/>
            </a:prstGeom>
            <a:noFill/>
            <a:ln w="255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54" name="Line 14">
              <a:extLst>
                <a:ext uri="{FF2B5EF4-FFF2-40B4-BE49-F238E27FC236}">
                  <a16:creationId xmlns:a16="http://schemas.microsoft.com/office/drawing/2014/main" id="{D60F079D-F376-47BF-92F7-9D4D8836E6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06" y="1697"/>
              <a:ext cx="0" cy="264"/>
            </a:xfrm>
            <a:prstGeom prst="line">
              <a:avLst/>
            </a:prstGeom>
            <a:noFill/>
            <a:ln w="255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855" name="Line 15">
            <a:extLst>
              <a:ext uri="{FF2B5EF4-FFF2-40B4-BE49-F238E27FC236}">
                <a16:creationId xmlns:a16="http://schemas.microsoft.com/office/drawing/2014/main" id="{D7C28AB5-B9C7-4DAD-A2A0-75E213A0FF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61150" y="4117975"/>
            <a:ext cx="196850" cy="103188"/>
          </a:xfrm>
          <a:prstGeom prst="line">
            <a:avLst/>
          </a:prstGeom>
          <a:noFill/>
          <a:ln w="255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6" name="Line 16">
            <a:extLst>
              <a:ext uri="{FF2B5EF4-FFF2-40B4-BE49-F238E27FC236}">
                <a16:creationId xmlns:a16="http://schemas.microsoft.com/office/drawing/2014/main" id="{EC047E0D-20F6-4434-8181-CF7D324D4C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57975" y="1960563"/>
            <a:ext cx="198438" cy="103187"/>
          </a:xfrm>
          <a:prstGeom prst="line">
            <a:avLst/>
          </a:prstGeom>
          <a:noFill/>
          <a:ln w="255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7" name="Line 17">
            <a:extLst>
              <a:ext uri="{FF2B5EF4-FFF2-40B4-BE49-F238E27FC236}">
                <a16:creationId xmlns:a16="http://schemas.microsoft.com/office/drawing/2014/main" id="{2C07AD9F-0454-442C-85DF-378F880FCE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27763" y="1960563"/>
            <a:ext cx="198437" cy="103187"/>
          </a:xfrm>
          <a:prstGeom prst="line">
            <a:avLst/>
          </a:prstGeom>
          <a:noFill/>
          <a:ln w="255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8" name="Line 18">
            <a:extLst>
              <a:ext uri="{FF2B5EF4-FFF2-40B4-BE49-F238E27FC236}">
                <a16:creationId xmlns:a16="http://schemas.microsoft.com/office/drawing/2014/main" id="{B9DAD417-029B-45AA-8832-B76622F33267}"/>
              </a:ext>
            </a:extLst>
          </p:cNvPr>
          <p:cNvSpPr>
            <a:spLocks noChangeShapeType="1"/>
          </p:cNvSpPr>
          <p:nvPr/>
        </p:nvSpPr>
        <p:spPr bwMode="auto">
          <a:xfrm>
            <a:off x="6415088" y="1958975"/>
            <a:ext cx="420687" cy="1588"/>
          </a:xfrm>
          <a:prstGeom prst="line">
            <a:avLst/>
          </a:prstGeom>
          <a:noFill/>
          <a:ln w="255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59" name="Line 19">
            <a:extLst>
              <a:ext uri="{FF2B5EF4-FFF2-40B4-BE49-F238E27FC236}">
                <a16:creationId xmlns:a16="http://schemas.microsoft.com/office/drawing/2014/main" id="{F82F0785-D873-4AAA-B9FB-C20DFDC64CA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2125" y="1963738"/>
            <a:ext cx="1588" cy="2147887"/>
          </a:xfrm>
          <a:prstGeom prst="line">
            <a:avLst/>
          </a:prstGeom>
          <a:noFill/>
          <a:ln w="255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60" name="Line 20">
            <a:extLst>
              <a:ext uri="{FF2B5EF4-FFF2-40B4-BE49-F238E27FC236}">
                <a16:creationId xmlns:a16="http://schemas.microsoft.com/office/drawing/2014/main" id="{747129B4-7B00-4082-B8CD-15EEDFEF48ED}"/>
              </a:ext>
            </a:extLst>
          </p:cNvPr>
          <p:cNvSpPr>
            <a:spLocks noChangeShapeType="1"/>
          </p:cNvSpPr>
          <p:nvPr/>
        </p:nvSpPr>
        <p:spPr bwMode="auto">
          <a:xfrm>
            <a:off x="6227763" y="2065338"/>
            <a:ext cx="420687" cy="1587"/>
          </a:xfrm>
          <a:prstGeom prst="line">
            <a:avLst/>
          </a:prstGeom>
          <a:noFill/>
          <a:ln w="255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61" name="Line 21">
            <a:extLst>
              <a:ext uri="{FF2B5EF4-FFF2-40B4-BE49-F238E27FC236}">
                <a16:creationId xmlns:a16="http://schemas.microsoft.com/office/drawing/2014/main" id="{E55CFB40-13DE-4668-96C6-57185EF97ED6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3638" y="4225925"/>
            <a:ext cx="420687" cy="1588"/>
          </a:xfrm>
          <a:prstGeom prst="line">
            <a:avLst/>
          </a:prstGeom>
          <a:noFill/>
          <a:ln w="255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62" name="Line 22">
            <a:extLst>
              <a:ext uri="{FF2B5EF4-FFF2-40B4-BE49-F238E27FC236}">
                <a16:creationId xmlns:a16="http://schemas.microsoft.com/office/drawing/2014/main" id="{DEEDD000-497A-4079-B4A2-C837AD2436C8}"/>
              </a:ext>
            </a:extLst>
          </p:cNvPr>
          <p:cNvSpPr>
            <a:spLocks noChangeShapeType="1"/>
          </p:cNvSpPr>
          <p:nvPr/>
        </p:nvSpPr>
        <p:spPr bwMode="auto">
          <a:xfrm>
            <a:off x="6234113" y="2060575"/>
            <a:ext cx="1587" cy="2147888"/>
          </a:xfrm>
          <a:prstGeom prst="line">
            <a:avLst/>
          </a:prstGeom>
          <a:noFill/>
          <a:ln w="255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63" name="Line 23">
            <a:extLst>
              <a:ext uri="{FF2B5EF4-FFF2-40B4-BE49-F238E27FC236}">
                <a16:creationId xmlns:a16="http://schemas.microsoft.com/office/drawing/2014/main" id="{79A46021-6CB1-4708-A93E-488572C04324}"/>
              </a:ext>
            </a:extLst>
          </p:cNvPr>
          <p:cNvSpPr>
            <a:spLocks noChangeShapeType="1"/>
          </p:cNvSpPr>
          <p:nvPr/>
        </p:nvSpPr>
        <p:spPr bwMode="auto">
          <a:xfrm>
            <a:off x="6654800" y="2065338"/>
            <a:ext cx="1588" cy="2147887"/>
          </a:xfrm>
          <a:prstGeom prst="line">
            <a:avLst/>
          </a:prstGeom>
          <a:noFill/>
          <a:ln w="255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64" name="Line 24">
            <a:extLst>
              <a:ext uri="{FF2B5EF4-FFF2-40B4-BE49-F238E27FC236}">
                <a16:creationId xmlns:a16="http://schemas.microsoft.com/office/drawing/2014/main" id="{6DD0C74B-1353-405E-BF2F-42F70DD52BC4}"/>
              </a:ext>
            </a:extLst>
          </p:cNvPr>
          <p:cNvSpPr>
            <a:spLocks noChangeShapeType="1"/>
          </p:cNvSpPr>
          <p:nvPr/>
        </p:nvSpPr>
        <p:spPr bwMode="auto">
          <a:xfrm>
            <a:off x="7596188" y="2065338"/>
            <a:ext cx="1587" cy="2160587"/>
          </a:xfrm>
          <a:prstGeom prst="line">
            <a:avLst/>
          </a:prstGeom>
          <a:noFill/>
          <a:ln w="15840" cap="flat">
            <a:solidFill>
              <a:srgbClr val="000000"/>
            </a:solidFill>
            <a:miter lim="800000"/>
            <a:headEnd type="triangl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65" name="Text Box 25">
            <a:extLst>
              <a:ext uri="{FF2B5EF4-FFF2-40B4-BE49-F238E27FC236}">
                <a16:creationId xmlns:a16="http://schemas.microsoft.com/office/drawing/2014/main" id="{84034EAD-8E98-4470-AC75-32ECA2380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9363" y="2857500"/>
            <a:ext cx="1072332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en-DE" sz="1200" dirty="0">
                <a:solidFill>
                  <a:srgbClr val="000000"/>
                </a:solidFill>
                <a:latin typeface="Verdana" panose="020B0604030504040204" pitchFamily="34" charset="0"/>
              </a:rPr>
              <a:t>Thickness, </a:t>
            </a:r>
            <a:r>
              <a:rPr lang="en-GB" altLang="en-DE" sz="1200" i="1" dirty="0">
                <a:solidFill>
                  <a:srgbClr val="000000"/>
                </a:solidFill>
                <a:latin typeface="Verdana" panose="020B0604030504040204" pitchFamily="34" charset="0"/>
              </a:rPr>
              <a:t>m</a:t>
            </a:r>
          </a:p>
        </p:txBody>
      </p:sp>
      <p:sp>
        <p:nvSpPr>
          <p:cNvPr id="35866" name="Text Box 26">
            <a:extLst>
              <a:ext uri="{FF2B5EF4-FFF2-40B4-BE49-F238E27FC236}">
                <a16:creationId xmlns:a16="http://schemas.microsoft.com/office/drawing/2014/main" id="{2B2FEC86-B086-4338-80E6-D6C4D52E92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4441825"/>
            <a:ext cx="2879725" cy="976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The reference volume for defining specific storage </a:t>
            </a:r>
            <a:r>
              <a:rPr lang="en-GB" altLang="en-DE" sz="1400" i="1" dirty="0">
                <a:solidFill>
                  <a:srgbClr val="000000"/>
                </a:solidFill>
                <a:latin typeface="Verdana" panose="020B0604030504040204" pitchFamily="34" charset="0"/>
              </a:rPr>
              <a:t>S</a:t>
            </a:r>
            <a:r>
              <a:rPr lang="en-GB" altLang="en-DE" sz="1400" i="1" baseline="-25000" dirty="0">
                <a:solidFill>
                  <a:srgbClr val="000000"/>
                </a:solidFill>
                <a:latin typeface="Verdana" panose="020B0604030504040204" pitchFamily="34" charset="0"/>
              </a:rPr>
              <a:t>s</a:t>
            </a:r>
            <a:r>
              <a:rPr lang="en-GB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is a unit cube (e.g. </a:t>
            </a:r>
            <a:r>
              <a:rPr lang="en-GB" altLang="en-DE" sz="1400" i="1" dirty="0">
                <a:solidFill>
                  <a:srgbClr val="000000"/>
                </a:solidFill>
                <a:latin typeface="Verdana" panose="020B0604030504040204" pitchFamily="34" charset="0"/>
              </a:rPr>
              <a:t>V</a:t>
            </a:r>
            <a:r>
              <a:rPr lang="en-GB" altLang="en-DE" sz="1400" i="1" baseline="-25000" dirty="0">
                <a:solidFill>
                  <a:srgbClr val="000000"/>
                </a:solidFill>
                <a:latin typeface="Verdana" panose="020B0604030504040204" pitchFamily="34" charset="0"/>
              </a:rPr>
              <a:t>T</a:t>
            </a:r>
            <a:r>
              <a:rPr lang="en-GB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= 1 m³).</a:t>
            </a:r>
          </a:p>
        </p:txBody>
      </p:sp>
      <p:sp>
        <p:nvSpPr>
          <p:cNvPr id="35867" name="Text Box 27">
            <a:extLst>
              <a:ext uri="{FF2B5EF4-FFF2-40B4-BE49-F238E27FC236}">
                <a16:creationId xmlns:a16="http://schemas.microsoft.com/office/drawing/2014/main" id="{BB685A08-DA1D-412C-AAAB-EE0EC3D4FE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5600" y="2857500"/>
            <a:ext cx="770060" cy="27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en-DE" sz="1200" i="1" dirty="0">
                <a:solidFill>
                  <a:srgbClr val="000000"/>
                </a:solidFill>
                <a:latin typeface="Verdana" panose="020B0604030504040204" pitchFamily="34" charset="0"/>
              </a:rPr>
              <a:t>V</a:t>
            </a:r>
            <a:r>
              <a:rPr lang="en-GB" altLang="en-DE" sz="1200" i="1" baseline="-25000" dirty="0">
                <a:solidFill>
                  <a:srgbClr val="000000"/>
                </a:solidFill>
                <a:latin typeface="Verdana" panose="020B0604030504040204" pitchFamily="34" charset="0"/>
              </a:rPr>
              <a:t>T</a:t>
            </a:r>
            <a:r>
              <a:rPr lang="en-GB" altLang="en-DE" sz="1200" i="1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GB" altLang="en-DE" sz="1200" dirty="0">
                <a:solidFill>
                  <a:srgbClr val="000000"/>
                </a:solidFill>
                <a:latin typeface="Verdana" panose="020B0604030504040204" pitchFamily="34" charset="0"/>
              </a:rPr>
              <a:t>= 1</a:t>
            </a:r>
            <a:r>
              <a:rPr lang="en-GB" altLang="en-DE" sz="1200" i="1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</a:p>
        </p:txBody>
      </p:sp>
      <p:sp>
        <p:nvSpPr>
          <p:cNvPr id="35868" name="Text Box 28">
            <a:extLst>
              <a:ext uri="{FF2B5EF4-FFF2-40B4-BE49-F238E27FC236}">
                <a16:creationId xmlns:a16="http://schemas.microsoft.com/office/drawing/2014/main" id="{6C0A998B-AA2C-455B-8171-205BBA99DC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5613" y="1636713"/>
            <a:ext cx="702734" cy="27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en-DE" sz="1200" i="1" dirty="0">
                <a:solidFill>
                  <a:srgbClr val="000000"/>
                </a:solidFill>
                <a:latin typeface="Verdana" panose="020B0604030504040204" pitchFamily="34" charset="0"/>
              </a:rPr>
              <a:t>A </a:t>
            </a:r>
            <a:r>
              <a:rPr lang="en-GB" altLang="en-DE" sz="1200" dirty="0">
                <a:solidFill>
                  <a:srgbClr val="000000"/>
                </a:solidFill>
                <a:latin typeface="Verdana" panose="020B0604030504040204" pitchFamily="34" charset="0"/>
              </a:rPr>
              <a:t>= 1</a:t>
            </a:r>
            <a:r>
              <a:rPr lang="en-GB" altLang="en-DE" sz="1200" i="1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</a:p>
        </p:txBody>
      </p:sp>
      <p:sp>
        <p:nvSpPr>
          <p:cNvPr id="35869" name="Line 29">
            <a:extLst>
              <a:ext uri="{FF2B5EF4-FFF2-40B4-BE49-F238E27FC236}">
                <a16:creationId xmlns:a16="http://schemas.microsoft.com/office/drawing/2014/main" id="{0662C0D9-AFA8-4531-BDB2-3ABC3B70796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24625" y="1792288"/>
            <a:ext cx="288925" cy="219075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870" name="Text Box 30">
            <a:extLst>
              <a:ext uri="{FF2B5EF4-FFF2-40B4-BE49-F238E27FC236}">
                <a16:creationId xmlns:a16="http://schemas.microsoft.com/office/drawing/2014/main" id="{6FF83F16-EBA1-4B3F-8DF1-2B82F59D71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7063" y="4449763"/>
            <a:ext cx="4456112" cy="976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The reference volume for defining </a:t>
            </a:r>
            <a:r>
              <a:rPr lang="en-GB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storati-vity</a:t>
            </a:r>
            <a:r>
              <a:rPr lang="en-GB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GB" altLang="en-DE" sz="1400" i="1" dirty="0">
                <a:solidFill>
                  <a:srgbClr val="000000"/>
                </a:solidFill>
                <a:latin typeface="Verdana" panose="020B0604030504040204" pitchFamily="34" charset="0"/>
              </a:rPr>
              <a:t>S</a:t>
            </a:r>
            <a:r>
              <a:rPr lang="en-GB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is a cuboid extending from the </a:t>
            </a:r>
            <a:r>
              <a:rPr lang="en-GB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aqui-fer</a:t>
            </a:r>
            <a:r>
              <a:rPr lang="en-GB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bottom to the aquifer top over a unit area (e.g. </a:t>
            </a:r>
            <a:r>
              <a:rPr lang="en-GB" altLang="en-DE" sz="1400" i="1" dirty="0">
                <a:solidFill>
                  <a:srgbClr val="000000"/>
                </a:solidFill>
                <a:latin typeface="Verdana" panose="020B0604030504040204" pitchFamily="34" charset="0"/>
              </a:rPr>
              <a:t>A</a:t>
            </a:r>
            <a:r>
              <a:rPr lang="en-GB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= 1 m² and </a:t>
            </a:r>
            <a:r>
              <a:rPr lang="en-GB" altLang="en-DE" sz="1400" i="1" dirty="0">
                <a:solidFill>
                  <a:srgbClr val="000000"/>
                </a:solidFill>
                <a:latin typeface="Verdana" panose="020B0604030504040204" pitchFamily="34" charset="0"/>
              </a:rPr>
              <a:t>V</a:t>
            </a:r>
            <a:r>
              <a:rPr lang="en-GB" altLang="en-DE" sz="1400" i="1" baseline="-25000" dirty="0">
                <a:solidFill>
                  <a:srgbClr val="000000"/>
                </a:solidFill>
                <a:latin typeface="Verdana" panose="020B0604030504040204" pitchFamily="34" charset="0"/>
              </a:rPr>
              <a:t>T</a:t>
            </a:r>
            <a:r>
              <a:rPr lang="en-GB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= </a:t>
            </a:r>
            <a:r>
              <a:rPr lang="en-GB" altLang="en-DE" sz="1400" i="1" dirty="0" err="1">
                <a:solidFill>
                  <a:srgbClr val="000000"/>
                </a:solidFill>
                <a:latin typeface="Verdana" panose="020B0604030504040204" pitchFamily="34" charset="0"/>
              </a:rPr>
              <a:t>A</a:t>
            </a:r>
            <a:r>
              <a:rPr lang="en-GB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·</a:t>
            </a:r>
            <a:r>
              <a:rPr lang="en-GB" altLang="en-DE" sz="1400" i="1" dirty="0" err="1">
                <a:solidFill>
                  <a:srgbClr val="000000"/>
                </a:solidFill>
                <a:latin typeface="Verdana" panose="020B0604030504040204" pitchFamily="34" charset="0"/>
              </a:rPr>
              <a:t>m</a:t>
            </a:r>
            <a:r>
              <a:rPr lang="en-GB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).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ext Box 1">
            <a:extLst>
              <a:ext uri="{FF2B5EF4-FFF2-40B4-BE49-F238E27FC236}">
                <a16:creationId xmlns:a16="http://schemas.microsoft.com/office/drawing/2014/main" id="{64DC322B-8EC7-4B39-8650-F40755A14C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1196975"/>
            <a:ext cx="4686300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GB" altLang="en-DE" sz="1800" dirty="0" err="1">
                <a:solidFill>
                  <a:srgbClr val="0B2A51"/>
                </a:solidFill>
                <a:latin typeface="Verdana" panose="020B0604030504040204" pitchFamily="34" charset="0"/>
              </a:rPr>
              <a:t>Storativity</a:t>
            </a:r>
            <a:r>
              <a:rPr lang="en-GB" altLang="en-DE" sz="1800" dirty="0">
                <a:solidFill>
                  <a:srgbClr val="0B2A51"/>
                </a:solidFill>
                <a:latin typeface="Verdana" panose="020B0604030504040204" pitchFamily="34" charset="0"/>
              </a:rPr>
              <a:t> (Unconfined Aquifers)</a:t>
            </a:r>
          </a:p>
        </p:txBody>
      </p:sp>
      <p:sp>
        <p:nvSpPr>
          <p:cNvPr id="36866" name="Text Box 2">
            <a:extLst>
              <a:ext uri="{FF2B5EF4-FFF2-40B4-BE49-F238E27FC236}">
                <a16:creationId xmlns:a16="http://schemas.microsoft.com/office/drawing/2014/main" id="{03C5824B-199D-4B31-85D9-59B823154D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1700213"/>
            <a:ext cx="7632327" cy="3941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marL="290513" indent="-290513"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spcAft>
                <a:spcPts val="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Actually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,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unconfined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aquifers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are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always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treated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2D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systems</a:t>
            </a:r>
            <a:endParaRPr lang="de-DE" altLang="en-DE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Aft>
                <a:spcPts val="0"/>
              </a:spcAft>
              <a:buFont typeface="Verdana" panose="020B0604030504040204" pitchFamily="34" charset="0"/>
              <a:buChar char="•"/>
            </a:pPr>
            <a:endParaRPr lang="de-DE" altLang="en-DE" sz="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Aft>
                <a:spcPts val="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As a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consequence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,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storativity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used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to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quantify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water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storage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properties</a:t>
            </a:r>
            <a:endParaRPr lang="de-DE" altLang="en-DE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Aft>
                <a:spcPts val="0"/>
              </a:spcAft>
              <a:buFont typeface="Verdana" panose="020B0604030504040204" pitchFamily="34" charset="0"/>
              <a:buChar char="•"/>
            </a:pPr>
            <a:endParaRPr lang="de-DE" altLang="en-DE" sz="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Aft>
                <a:spcPts val="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The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definition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of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storativity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remains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unchanged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in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principle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but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considered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aquifer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volume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now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extends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from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aquifer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bottom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up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to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water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table</a:t>
            </a:r>
            <a:endParaRPr lang="de-DE" altLang="en-DE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Aft>
                <a:spcPts val="0"/>
              </a:spcAft>
              <a:buFont typeface="Verdana" panose="020B0604030504040204" pitchFamily="34" charset="0"/>
              <a:buChar char="•"/>
            </a:pPr>
            <a:endParaRPr lang="de-DE" altLang="en-DE" sz="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Aft>
                <a:spcPts val="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For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unconfined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aquifers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,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storativity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values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correspond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to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effective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porosities</a:t>
            </a:r>
            <a:endParaRPr lang="de-DE" altLang="en-DE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Aft>
                <a:spcPts val="0"/>
              </a:spcAft>
              <a:buFont typeface="Verdana" panose="020B0604030504040204" pitchFamily="34" charset="0"/>
              <a:buChar char="•"/>
            </a:pPr>
            <a:endParaRPr lang="de-DE" altLang="en-DE" sz="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Aft>
                <a:spcPts val="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This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explained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by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free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groundwater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table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:                             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Pressure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changes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simply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lead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to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filling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or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emptying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of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voids</a:t>
            </a:r>
            <a:endParaRPr lang="de-DE" altLang="en-DE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Aft>
                <a:spcPts val="0"/>
              </a:spcAft>
              <a:buFont typeface="Verdana" panose="020B0604030504040204" pitchFamily="34" charset="0"/>
              <a:buChar char="•"/>
            </a:pPr>
            <a:endParaRPr lang="de-DE" altLang="en-DE" sz="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Aft>
                <a:spcPts val="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This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fundamentally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different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from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storage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properties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of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confined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aquifers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discussed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before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:                                                                            In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confined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aquifers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all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voids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remain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filled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with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groundwater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during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pressure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changes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and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storage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properties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depend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on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compressibilities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of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water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and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porous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medium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06F6FF59-69FD-43C6-9D65-EDE9D2A37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28988"/>
            <a:ext cx="9144000" cy="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8" name="Rectangle 4">
            <a:extLst>
              <a:ext uri="{FF2B5EF4-FFF2-40B4-BE49-F238E27FC236}">
                <a16:creationId xmlns:a16="http://schemas.microsoft.com/office/drawing/2014/main" id="{091CFCB1-749D-4A0A-BCB5-50E0B1394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33750"/>
            <a:ext cx="914400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EB7E3-D46A-40A2-ACA1-924380EC1F95}"/>
              </a:ext>
            </a:extLst>
          </p:cNvPr>
          <p:cNvSpPr txBox="1">
            <a:spLocks noChangeArrowheads="1"/>
          </p:cNvSpPr>
          <p:nvPr/>
        </p:nvSpPr>
        <p:spPr>
          <a:xfrm>
            <a:off x="1006475" y="1333500"/>
            <a:ext cx="7504113" cy="381000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b="1" kern="1200">
                <a:solidFill>
                  <a:srgbClr val="0B2A5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b="1">
                <a:solidFill>
                  <a:srgbClr val="0B2A51"/>
                </a:solidFill>
                <a:latin typeface="Verdana" panose="020B0604030504040204" pitchFamily="34" charset="0"/>
                <a:cs typeface="Noto Sans CJK SC" charset="0"/>
              </a:defRPr>
            </a:lvl2pPr>
            <a:lvl3pPr marL="1143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b="1">
                <a:solidFill>
                  <a:srgbClr val="0B2A51"/>
                </a:solidFill>
                <a:latin typeface="Verdana" panose="020B0604030504040204" pitchFamily="34" charset="0"/>
                <a:cs typeface="Noto Sans CJK SC" charset="0"/>
              </a:defRPr>
            </a:lvl3pPr>
            <a:lvl4pPr marL="1600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b="1">
                <a:solidFill>
                  <a:srgbClr val="0B2A51"/>
                </a:solidFill>
                <a:latin typeface="Verdana" panose="020B0604030504040204" pitchFamily="34" charset="0"/>
                <a:cs typeface="Noto Sans CJK SC" charset="0"/>
              </a:defRPr>
            </a:lvl4pPr>
            <a:lvl5pPr marL="20574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b="1">
                <a:solidFill>
                  <a:srgbClr val="0B2A51"/>
                </a:solidFill>
                <a:latin typeface="Verdana" panose="020B0604030504040204" pitchFamily="34" charset="0"/>
                <a:cs typeface="Noto Sans CJK SC" charset="0"/>
              </a:defRPr>
            </a:lvl5pPr>
            <a:lvl6pPr marL="25146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b="1">
                <a:solidFill>
                  <a:srgbClr val="0B2A51"/>
                </a:solidFill>
                <a:latin typeface="Verdana" panose="020B0604030504040204" pitchFamily="34" charset="0"/>
                <a:cs typeface="Noto Sans CJK SC" charset="0"/>
              </a:defRPr>
            </a:lvl6pPr>
            <a:lvl7pPr marL="29718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b="1">
                <a:solidFill>
                  <a:srgbClr val="0B2A51"/>
                </a:solidFill>
                <a:latin typeface="Verdana" panose="020B0604030504040204" pitchFamily="34" charset="0"/>
                <a:cs typeface="Noto Sans CJK SC" charset="0"/>
              </a:defRPr>
            </a:lvl7pPr>
            <a:lvl8pPr marL="34290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b="1">
                <a:solidFill>
                  <a:srgbClr val="0B2A51"/>
                </a:solidFill>
                <a:latin typeface="Verdana" panose="020B0604030504040204" pitchFamily="34" charset="0"/>
                <a:cs typeface="Noto Sans CJK SC" charset="0"/>
              </a:defRPr>
            </a:lvl8pPr>
            <a:lvl9pPr marL="3886200" indent="-228600"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b="1">
                <a:solidFill>
                  <a:srgbClr val="0B2A51"/>
                </a:solidFill>
                <a:latin typeface="Verdana" panose="020B0604030504040204" pitchFamily="34" charset="0"/>
                <a:cs typeface="Noto Sans CJK SC" charset="0"/>
              </a:defRPr>
            </a:lvl9pPr>
          </a:lstStyle>
          <a:p>
            <a:r>
              <a:rPr lang="en-US" altLang="en-DE" sz="1800"/>
              <a:t>Quick check what we have understood?</a:t>
            </a:r>
            <a:endParaRPr lang="en-DE" altLang="en-DE" sz="1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00161-BC6A-436A-9E06-1739A917378E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0" y="2349500"/>
            <a:ext cx="4000500" cy="200342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6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b="1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altLang="en-DE" dirty="0">
                <a:solidFill>
                  <a:srgbClr val="FF0000"/>
                </a:solidFill>
              </a:rPr>
              <a:t>Pls. scan the QR- code </a:t>
            </a:r>
          </a:p>
          <a:p>
            <a:pPr marL="0" indent="0" algn="ctr">
              <a:lnSpc>
                <a:spcPct val="150000"/>
              </a:lnSpc>
            </a:pPr>
            <a:r>
              <a:rPr lang="en-US" altLang="en-DE" dirty="0">
                <a:solidFill>
                  <a:srgbClr val="FF0000"/>
                </a:solidFill>
              </a:rPr>
              <a:t>or </a:t>
            </a:r>
          </a:p>
          <a:p>
            <a:pPr marL="0" indent="0" algn="ctr">
              <a:lnSpc>
                <a:spcPct val="150000"/>
              </a:lnSpc>
            </a:pPr>
            <a:r>
              <a:rPr lang="en-US" altLang="en-DE" dirty="0">
                <a:solidFill>
                  <a:srgbClr val="FF0000"/>
                </a:solidFill>
              </a:rPr>
              <a:t>click link the link:</a:t>
            </a:r>
          </a:p>
          <a:p>
            <a:pPr marL="0" indent="0" algn="ctr">
              <a:lnSpc>
                <a:spcPct val="150000"/>
              </a:lnSpc>
            </a:pPr>
            <a:r>
              <a:rPr lang="en-US" b="0" dirty="0">
                <a:hlinkClick r:id="rId2"/>
              </a:rPr>
              <a:t>https://partici.fi/67879370</a:t>
            </a:r>
            <a:endParaRPr lang="en-DE" altLang="en-DE" dirty="0">
              <a:solidFill>
                <a:srgbClr val="FF0000"/>
              </a:solidFill>
            </a:endParaRPr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63BB81FE-DD9F-45CD-99E2-60E87CA24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96" y="1692399"/>
            <a:ext cx="4410075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017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>
            <a:extLst>
              <a:ext uri="{FF2B5EF4-FFF2-40B4-BE49-F238E27FC236}">
                <a16:creationId xmlns:a16="http://schemas.microsoft.com/office/drawing/2014/main" id="{2E802171-C7E7-458A-8ADD-8BA541361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1196975"/>
            <a:ext cx="4686300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GB" altLang="en-DE" sz="1800" dirty="0">
                <a:solidFill>
                  <a:srgbClr val="0B2A51"/>
                </a:solidFill>
                <a:latin typeface="Verdana" panose="020B0604030504040204" pitchFamily="34" charset="0"/>
              </a:rPr>
              <a:t>What is Groundwater?</a:t>
            </a:r>
          </a:p>
        </p:txBody>
      </p:sp>
      <p:sp>
        <p:nvSpPr>
          <p:cNvPr id="9218" name="Text Box 2">
            <a:extLst>
              <a:ext uri="{FF2B5EF4-FFF2-40B4-BE49-F238E27FC236}">
                <a16:creationId xmlns:a16="http://schemas.microsoft.com/office/drawing/2014/main" id="{4A946462-D486-4B69-8B58-28EB5C3240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413" y="1577975"/>
            <a:ext cx="6997700" cy="1294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92100" indent="-290513"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spcAft>
                <a:spcPts val="600"/>
              </a:spcAft>
              <a:buClrTx/>
              <a:buFontTx/>
              <a:buNone/>
            </a:pPr>
            <a:r>
              <a:rPr lang="de-DE" altLang="en-DE" sz="1400" u="sng" dirty="0" err="1">
                <a:solidFill>
                  <a:srgbClr val="000000"/>
                </a:solidFill>
                <a:latin typeface="Verdana" panose="020B0604030504040204" pitchFamily="34" charset="0"/>
              </a:rPr>
              <a:t>Groundwater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=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subterranean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water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which</a:t>
            </a:r>
            <a:endParaRPr lang="de-DE" altLang="en-DE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Aft>
                <a:spcPts val="600"/>
              </a:spcAft>
              <a:buClrTx/>
              <a:buFontTx/>
              <a:buNone/>
            </a:pPr>
            <a:endParaRPr lang="de-DE" altLang="en-DE" sz="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290513" indent="-288925"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completely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fills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pore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space</a:t>
            </a:r>
            <a:endParaRPr lang="de-DE" altLang="en-DE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1588" indent="0" eaLnBrk="1" hangingPunct="1">
              <a:spcAft>
                <a:spcPts val="600"/>
              </a:spcAft>
            </a:pPr>
            <a:endParaRPr lang="de-DE" altLang="en-DE" sz="800" strike="sngStrike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290513" indent="-288925"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and – in Germany! –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not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subject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to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other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forces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than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gravity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54E6CC-B305-4AAA-838B-94937DF74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248250"/>
            <a:ext cx="5184576" cy="287084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4627043-E8E1-4C4F-882A-EBBED3669F45}"/>
              </a:ext>
            </a:extLst>
          </p:cNvPr>
          <p:cNvGrpSpPr/>
          <p:nvPr/>
        </p:nvGrpSpPr>
        <p:grpSpPr>
          <a:xfrm>
            <a:off x="3563888" y="2917423"/>
            <a:ext cx="2193404" cy="276999"/>
            <a:chOff x="3563888" y="2917423"/>
            <a:chExt cx="2193404" cy="27699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B59431-558B-4DE4-B3F0-CBC759210AE0}"/>
                </a:ext>
              </a:extLst>
            </p:cNvPr>
            <p:cNvSpPr txBox="1"/>
            <p:nvPr/>
          </p:nvSpPr>
          <p:spPr>
            <a:xfrm>
              <a:off x="3563888" y="2917423"/>
              <a:ext cx="21934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2"/>
                  </a:solidFill>
                </a:rPr>
                <a:t>German groundwater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E1FD772-A982-408D-8742-4B8C513D68A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707904" y="3194422"/>
              <a:ext cx="1368152" cy="0"/>
            </a:xfrm>
            <a:prstGeom prst="straightConnector1">
              <a:avLst/>
            </a:prstGeom>
            <a:ln>
              <a:headEnd type="triangle"/>
              <a:tailEnd type="triangle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9A21E44-C05A-4038-A433-59E78143CD43}"/>
              </a:ext>
            </a:extLst>
          </p:cNvPr>
          <p:cNvGrpSpPr/>
          <p:nvPr/>
        </p:nvGrpSpPr>
        <p:grpSpPr>
          <a:xfrm>
            <a:off x="3203848" y="6215363"/>
            <a:ext cx="2913484" cy="276999"/>
            <a:chOff x="3203848" y="6215363"/>
            <a:chExt cx="2913484" cy="276999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FB6E967-22DC-438E-843F-FB3793AFF58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03848" y="6237312"/>
              <a:ext cx="2592288" cy="0"/>
            </a:xfrm>
            <a:prstGeom prst="straightConnector1">
              <a:avLst/>
            </a:prstGeom>
            <a:ln>
              <a:headEnd type="triangle"/>
              <a:tailEnd type="triangle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E20CE0B-B6F9-4FC9-A380-14769F1E81D3}"/>
                </a:ext>
              </a:extLst>
            </p:cNvPr>
            <p:cNvSpPr txBox="1"/>
            <p:nvPr/>
          </p:nvSpPr>
          <p:spPr>
            <a:xfrm>
              <a:off x="3923928" y="6215363"/>
              <a:ext cx="21934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2"/>
                  </a:solidFill>
                </a:rPr>
                <a:t>International groundwater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Box 1">
            <a:extLst>
              <a:ext uri="{FF2B5EF4-FFF2-40B4-BE49-F238E27FC236}">
                <a16:creationId xmlns:a16="http://schemas.microsoft.com/office/drawing/2014/main" id="{80CF0816-CF12-45C5-8963-A261C5369D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200" y="1196752"/>
            <a:ext cx="31543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de-DE" altLang="en-DE" sz="1800" dirty="0" err="1">
                <a:solidFill>
                  <a:srgbClr val="0B2A51"/>
                </a:solidFill>
                <a:latin typeface="Verdana" panose="020B0604030504040204" pitchFamily="34" charset="0"/>
              </a:rPr>
              <a:t>Schematic</a:t>
            </a:r>
            <a:r>
              <a:rPr lang="de-DE" altLang="en-DE" sz="1800" dirty="0">
                <a:solidFill>
                  <a:srgbClr val="0B2A51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800" dirty="0" err="1">
                <a:solidFill>
                  <a:srgbClr val="0B2A51"/>
                </a:solidFill>
                <a:latin typeface="Verdana" panose="020B0604030504040204" pitchFamily="34" charset="0"/>
              </a:rPr>
              <a:t>Overview</a:t>
            </a:r>
            <a:endParaRPr lang="de-DE" altLang="en-DE" sz="1800" dirty="0">
              <a:solidFill>
                <a:srgbClr val="0B2A51"/>
              </a:solidFill>
              <a:latin typeface="Verdana" panose="020B0604030504040204" pitchFamily="34" charset="0"/>
            </a:endParaRPr>
          </a:p>
        </p:txBody>
      </p:sp>
      <p:sp>
        <p:nvSpPr>
          <p:cNvPr id="10242" name="Text Box 2">
            <a:extLst>
              <a:ext uri="{FF2B5EF4-FFF2-40B4-BE49-F238E27FC236}">
                <a16:creationId xmlns:a16="http://schemas.microsoft.com/office/drawing/2014/main" id="{5A5465BE-BA7F-4BE5-A9DC-CFCB633701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1844675"/>
            <a:ext cx="79930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243" name="Picture 3">
            <a:extLst>
              <a:ext uri="{FF2B5EF4-FFF2-40B4-BE49-F238E27FC236}">
                <a16:creationId xmlns:a16="http://schemas.microsoft.com/office/drawing/2014/main" id="{A57759E5-F6E4-4C12-B2A1-978E60EFC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65"/>
          <a:stretch>
            <a:fillRect/>
          </a:stretch>
        </p:blipFill>
        <p:spPr bwMode="auto">
          <a:xfrm>
            <a:off x="971550" y="1636713"/>
            <a:ext cx="4752975" cy="357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-6000"/>
                  </a:blip>
                  <a:srcRect t="1376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44" name="Rectangle 4">
            <a:extLst>
              <a:ext uri="{FF2B5EF4-FFF2-40B4-BE49-F238E27FC236}">
                <a16:creationId xmlns:a16="http://schemas.microsoft.com/office/drawing/2014/main" id="{B6B42D8B-4C52-4CCF-B91D-4DAB12312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4189413"/>
            <a:ext cx="4760913" cy="1784350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245" name="Group 5">
            <a:extLst>
              <a:ext uri="{FF2B5EF4-FFF2-40B4-BE49-F238E27FC236}">
                <a16:creationId xmlns:a16="http://schemas.microsoft.com/office/drawing/2014/main" id="{03A064F9-74B6-434E-ADC4-4EC5F8B6DAD8}"/>
              </a:ext>
            </a:extLst>
          </p:cNvPr>
          <p:cNvGrpSpPr>
            <a:grpSpLocks/>
          </p:cNvGrpSpPr>
          <p:nvPr/>
        </p:nvGrpSpPr>
        <p:grpSpPr bwMode="auto">
          <a:xfrm>
            <a:off x="971550" y="5054600"/>
            <a:ext cx="4756150" cy="933450"/>
            <a:chOff x="612" y="3184"/>
            <a:chExt cx="2996" cy="588"/>
          </a:xfrm>
        </p:grpSpPr>
        <p:sp>
          <p:nvSpPr>
            <p:cNvPr id="10246" name="Line 6">
              <a:extLst>
                <a:ext uri="{FF2B5EF4-FFF2-40B4-BE49-F238E27FC236}">
                  <a16:creationId xmlns:a16="http://schemas.microsoft.com/office/drawing/2014/main" id="{7C77505D-87B7-4C4D-9301-8F1C4F255F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12" y="3183"/>
              <a:ext cx="2996" cy="7"/>
            </a:xfrm>
            <a:prstGeom prst="line">
              <a:avLst/>
            </a:prstGeom>
            <a:noFill/>
            <a:ln w="38160" cap="flat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47" name="Rectangle 7">
              <a:extLst>
                <a:ext uri="{FF2B5EF4-FFF2-40B4-BE49-F238E27FC236}">
                  <a16:creationId xmlns:a16="http://schemas.microsoft.com/office/drawing/2014/main" id="{5D4E721F-4EDC-4045-A12B-0F1D8B360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3190"/>
              <a:ext cx="2996" cy="582"/>
            </a:xfrm>
            <a:prstGeom prst="rect">
              <a:avLst/>
            </a:prstGeom>
            <a:solidFill>
              <a:srgbClr val="0000FF">
                <a:alpha val="25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48" name="Text Box 8">
            <a:extLst>
              <a:ext uri="{FF2B5EF4-FFF2-40B4-BE49-F238E27FC236}">
                <a16:creationId xmlns:a16="http://schemas.microsoft.com/office/drawing/2014/main" id="{DC9F7E52-0957-4190-9B09-874466AF6E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0198" y="5445125"/>
            <a:ext cx="1488206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GB" altLang="en-DE" sz="1400" dirty="0">
                <a:solidFill>
                  <a:srgbClr val="3333CC"/>
                </a:solidFill>
                <a:latin typeface="Verdana" panose="020B0604030504040204" pitchFamily="34" charset="0"/>
              </a:rPr>
              <a:t>groundwater</a:t>
            </a:r>
          </a:p>
        </p:txBody>
      </p:sp>
      <p:sp>
        <p:nvSpPr>
          <p:cNvPr id="10249" name="Text Box 9">
            <a:extLst>
              <a:ext uri="{FF2B5EF4-FFF2-40B4-BE49-F238E27FC236}">
                <a16:creationId xmlns:a16="http://schemas.microsoft.com/office/drawing/2014/main" id="{9629F5F1-DEB3-4A3F-9253-3D397A9C81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2938" y="4221163"/>
            <a:ext cx="1900237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en-DE" sz="1400" dirty="0">
                <a:solidFill>
                  <a:srgbClr val="3333CC"/>
                </a:solidFill>
                <a:latin typeface="Verdana" panose="020B0604030504040204" pitchFamily="34" charset="0"/>
              </a:rPr>
              <a:t>vadose water or</a:t>
            </a:r>
          </a:p>
          <a:p>
            <a:pPr eaLnBrk="1" hangingPunct="1">
              <a:buClrTx/>
              <a:buFontTx/>
              <a:buNone/>
            </a:pPr>
            <a:r>
              <a:rPr lang="en-GB" altLang="en-DE" sz="1400" dirty="0">
                <a:solidFill>
                  <a:srgbClr val="3333CC"/>
                </a:solidFill>
                <a:latin typeface="Verdana" panose="020B0604030504040204" pitchFamily="34" charset="0"/>
              </a:rPr>
              <a:t>suspended water</a:t>
            </a:r>
          </a:p>
        </p:txBody>
      </p:sp>
      <p:sp>
        <p:nvSpPr>
          <p:cNvPr id="10250" name="Text Box 10">
            <a:extLst>
              <a:ext uri="{FF2B5EF4-FFF2-40B4-BE49-F238E27FC236}">
                <a16:creationId xmlns:a16="http://schemas.microsoft.com/office/drawing/2014/main" id="{54CF369E-8809-4721-A8FC-126B78E6EE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4676" y="5335588"/>
            <a:ext cx="1691787" cy="3099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GB" altLang="en-DE" sz="1400">
                <a:solidFill>
                  <a:srgbClr val="FF0000"/>
                </a:solidFill>
                <a:latin typeface="Verdana" panose="020B0604030504040204" pitchFamily="34" charset="0"/>
              </a:rPr>
              <a:t>saturated zone</a:t>
            </a:r>
          </a:p>
        </p:txBody>
      </p:sp>
      <p:sp>
        <p:nvSpPr>
          <p:cNvPr id="10251" name="Text Box 11">
            <a:extLst>
              <a:ext uri="{FF2B5EF4-FFF2-40B4-BE49-F238E27FC236}">
                <a16:creationId xmlns:a16="http://schemas.microsoft.com/office/drawing/2014/main" id="{21C72A89-2D22-4943-A0D6-C95A8AEEAB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7635" y="4251325"/>
            <a:ext cx="2222381" cy="7408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GB" altLang="en-DE" sz="1400" dirty="0">
                <a:solidFill>
                  <a:srgbClr val="FF0000"/>
                </a:solidFill>
                <a:latin typeface="Verdana" panose="020B0604030504040204" pitchFamily="34" charset="0"/>
              </a:rPr>
              <a:t>unsaturated zone or</a:t>
            </a:r>
          </a:p>
          <a:p>
            <a:pPr algn="ctr" eaLnBrk="1" hangingPunct="1">
              <a:buClrTx/>
              <a:buFontTx/>
              <a:buNone/>
            </a:pPr>
            <a:r>
              <a:rPr lang="en-GB" altLang="en-DE" sz="1400" dirty="0">
                <a:solidFill>
                  <a:srgbClr val="FF0000"/>
                </a:solidFill>
                <a:latin typeface="Verdana" panose="020B0604030504040204" pitchFamily="34" charset="0"/>
              </a:rPr>
              <a:t>vadose zone or</a:t>
            </a:r>
          </a:p>
          <a:p>
            <a:pPr algn="ctr" eaLnBrk="1" hangingPunct="1">
              <a:buClrTx/>
              <a:buFontTx/>
              <a:buNone/>
            </a:pPr>
            <a:r>
              <a:rPr lang="en-GB" altLang="en-DE" sz="1400" dirty="0">
                <a:solidFill>
                  <a:srgbClr val="FF0000"/>
                </a:solidFill>
                <a:latin typeface="Verdana" panose="020B0604030504040204" pitchFamily="34" charset="0"/>
              </a:rPr>
              <a:t>aeration zone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52" name="Text Box 12">
                <a:extLst>
                  <a:ext uri="{FF2B5EF4-FFF2-40B4-BE49-F238E27FC236}">
                    <a16:creationId xmlns:a16="http://schemas.microsoft.com/office/drawing/2014/main" id="{F9206BDF-BBC6-4496-9D5A-C7DE28A0D8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67400" y="1577975"/>
                <a:ext cx="3169096" cy="19719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 marL="290513" indent="-290513">
                  <a:tabLst>
                    <a:tab pos="531813" algn="l"/>
                    <a:tab pos="798513" algn="l"/>
                    <a:tab pos="1065213" algn="l"/>
                    <a:tab pos="1331913" algn="l"/>
                    <a:tab pos="1600200" algn="l"/>
                    <a:tab pos="1865313" algn="l"/>
                    <a:tab pos="2132013" algn="l"/>
                    <a:tab pos="2398713" algn="l"/>
                    <a:tab pos="2665413" algn="l"/>
                    <a:tab pos="2932113" algn="l"/>
                    <a:tab pos="3200400" algn="l"/>
                    <a:tab pos="3465513" algn="l"/>
                    <a:tab pos="3732213" algn="l"/>
                    <a:tab pos="3998913" algn="l"/>
                    <a:tab pos="4265613" algn="l"/>
                    <a:tab pos="4532313" algn="l"/>
                    <a:tab pos="4800600" algn="l"/>
                    <a:tab pos="5065713" algn="l"/>
                    <a:tab pos="5332413" algn="l"/>
                    <a:tab pos="5599113" algn="l"/>
                  </a:tabLst>
                  <a:defRPr sz="1000" b="1">
                    <a:solidFill>
                      <a:srgbClr val="808080"/>
                    </a:solidFill>
                    <a:latin typeface="Microsoft Sans Serif" panose="020B0604020202020204" pitchFamily="34" charset="0"/>
                    <a:cs typeface="Noto Sans CJK SC" charset="0"/>
                  </a:defRPr>
                </a:lvl1pPr>
                <a:lvl2pPr>
                  <a:tabLst>
                    <a:tab pos="531813" algn="l"/>
                    <a:tab pos="798513" algn="l"/>
                    <a:tab pos="1065213" algn="l"/>
                    <a:tab pos="1331913" algn="l"/>
                    <a:tab pos="1600200" algn="l"/>
                    <a:tab pos="1865313" algn="l"/>
                    <a:tab pos="2132013" algn="l"/>
                    <a:tab pos="2398713" algn="l"/>
                    <a:tab pos="2665413" algn="l"/>
                    <a:tab pos="2932113" algn="l"/>
                    <a:tab pos="3200400" algn="l"/>
                    <a:tab pos="3465513" algn="l"/>
                    <a:tab pos="3732213" algn="l"/>
                    <a:tab pos="3998913" algn="l"/>
                    <a:tab pos="4265613" algn="l"/>
                    <a:tab pos="4532313" algn="l"/>
                    <a:tab pos="4800600" algn="l"/>
                    <a:tab pos="5065713" algn="l"/>
                    <a:tab pos="5332413" algn="l"/>
                    <a:tab pos="5599113" algn="l"/>
                  </a:tabLst>
                  <a:defRPr sz="1000" b="1">
                    <a:solidFill>
                      <a:srgbClr val="808080"/>
                    </a:solidFill>
                    <a:latin typeface="Microsoft Sans Serif" panose="020B0604020202020204" pitchFamily="34" charset="0"/>
                    <a:cs typeface="Noto Sans CJK SC" charset="0"/>
                  </a:defRPr>
                </a:lvl2pPr>
                <a:lvl3pPr>
                  <a:tabLst>
                    <a:tab pos="531813" algn="l"/>
                    <a:tab pos="798513" algn="l"/>
                    <a:tab pos="1065213" algn="l"/>
                    <a:tab pos="1331913" algn="l"/>
                    <a:tab pos="1600200" algn="l"/>
                    <a:tab pos="1865313" algn="l"/>
                    <a:tab pos="2132013" algn="l"/>
                    <a:tab pos="2398713" algn="l"/>
                    <a:tab pos="2665413" algn="l"/>
                    <a:tab pos="2932113" algn="l"/>
                    <a:tab pos="3200400" algn="l"/>
                    <a:tab pos="3465513" algn="l"/>
                    <a:tab pos="3732213" algn="l"/>
                    <a:tab pos="3998913" algn="l"/>
                    <a:tab pos="4265613" algn="l"/>
                    <a:tab pos="4532313" algn="l"/>
                    <a:tab pos="4800600" algn="l"/>
                    <a:tab pos="5065713" algn="l"/>
                    <a:tab pos="5332413" algn="l"/>
                    <a:tab pos="5599113" algn="l"/>
                  </a:tabLst>
                  <a:defRPr sz="1000" b="1">
                    <a:solidFill>
                      <a:srgbClr val="808080"/>
                    </a:solidFill>
                    <a:latin typeface="Microsoft Sans Serif" panose="020B0604020202020204" pitchFamily="34" charset="0"/>
                    <a:cs typeface="Noto Sans CJK SC" charset="0"/>
                  </a:defRPr>
                </a:lvl3pPr>
                <a:lvl4pPr>
                  <a:tabLst>
                    <a:tab pos="531813" algn="l"/>
                    <a:tab pos="798513" algn="l"/>
                    <a:tab pos="1065213" algn="l"/>
                    <a:tab pos="1331913" algn="l"/>
                    <a:tab pos="1600200" algn="l"/>
                    <a:tab pos="1865313" algn="l"/>
                    <a:tab pos="2132013" algn="l"/>
                    <a:tab pos="2398713" algn="l"/>
                    <a:tab pos="2665413" algn="l"/>
                    <a:tab pos="2932113" algn="l"/>
                    <a:tab pos="3200400" algn="l"/>
                    <a:tab pos="3465513" algn="l"/>
                    <a:tab pos="3732213" algn="l"/>
                    <a:tab pos="3998913" algn="l"/>
                    <a:tab pos="4265613" algn="l"/>
                    <a:tab pos="4532313" algn="l"/>
                    <a:tab pos="4800600" algn="l"/>
                    <a:tab pos="5065713" algn="l"/>
                    <a:tab pos="5332413" algn="l"/>
                    <a:tab pos="5599113" algn="l"/>
                  </a:tabLst>
                  <a:defRPr sz="1000" b="1">
                    <a:solidFill>
                      <a:srgbClr val="808080"/>
                    </a:solidFill>
                    <a:latin typeface="Microsoft Sans Serif" panose="020B0604020202020204" pitchFamily="34" charset="0"/>
                    <a:cs typeface="Noto Sans CJK SC" charset="0"/>
                  </a:defRPr>
                </a:lvl4pPr>
                <a:lvl5pPr>
                  <a:tabLst>
                    <a:tab pos="531813" algn="l"/>
                    <a:tab pos="798513" algn="l"/>
                    <a:tab pos="1065213" algn="l"/>
                    <a:tab pos="1331913" algn="l"/>
                    <a:tab pos="1600200" algn="l"/>
                    <a:tab pos="1865313" algn="l"/>
                    <a:tab pos="2132013" algn="l"/>
                    <a:tab pos="2398713" algn="l"/>
                    <a:tab pos="2665413" algn="l"/>
                    <a:tab pos="2932113" algn="l"/>
                    <a:tab pos="3200400" algn="l"/>
                    <a:tab pos="3465513" algn="l"/>
                    <a:tab pos="3732213" algn="l"/>
                    <a:tab pos="3998913" algn="l"/>
                    <a:tab pos="4265613" algn="l"/>
                    <a:tab pos="4532313" algn="l"/>
                    <a:tab pos="4800600" algn="l"/>
                    <a:tab pos="5065713" algn="l"/>
                    <a:tab pos="5332413" algn="l"/>
                    <a:tab pos="5599113" algn="l"/>
                  </a:tabLst>
                  <a:defRPr sz="1000" b="1">
                    <a:solidFill>
                      <a:srgbClr val="808080"/>
                    </a:solidFill>
                    <a:latin typeface="Microsoft Sans Serif" panose="020B0604020202020204" pitchFamily="34" charset="0"/>
                    <a:cs typeface="Noto Sans CJK SC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531813" algn="l"/>
                    <a:tab pos="798513" algn="l"/>
                    <a:tab pos="1065213" algn="l"/>
                    <a:tab pos="1331913" algn="l"/>
                    <a:tab pos="1600200" algn="l"/>
                    <a:tab pos="1865313" algn="l"/>
                    <a:tab pos="2132013" algn="l"/>
                    <a:tab pos="2398713" algn="l"/>
                    <a:tab pos="2665413" algn="l"/>
                    <a:tab pos="2932113" algn="l"/>
                    <a:tab pos="3200400" algn="l"/>
                    <a:tab pos="3465513" algn="l"/>
                    <a:tab pos="3732213" algn="l"/>
                    <a:tab pos="3998913" algn="l"/>
                    <a:tab pos="4265613" algn="l"/>
                    <a:tab pos="4532313" algn="l"/>
                    <a:tab pos="4800600" algn="l"/>
                    <a:tab pos="5065713" algn="l"/>
                    <a:tab pos="5332413" algn="l"/>
                    <a:tab pos="5599113" algn="l"/>
                  </a:tabLst>
                  <a:defRPr sz="1000" b="1">
                    <a:solidFill>
                      <a:srgbClr val="808080"/>
                    </a:solidFill>
                    <a:latin typeface="Microsoft Sans Serif" panose="020B0604020202020204" pitchFamily="34" charset="0"/>
                    <a:cs typeface="Noto Sans CJK SC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531813" algn="l"/>
                    <a:tab pos="798513" algn="l"/>
                    <a:tab pos="1065213" algn="l"/>
                    <a:tab pos="1331913" algn="l"/>
                    <a:tab pos="1600200" algn="l"/>
                    <a:tab pos="1865313" algn="l"/>
                    <a:tab pos="2132013" algn="l"/>
                    <a:tab pos="2398713" algn="l"/>
                    <a:tab pos="2665413" algn="l"/>
                    <a:tab pos="2932113" algn="l"/>
                    <a:tab pos="3200400" algn="l"/>
                    <a:tab pos="3465513" algn="l"/>
                    <a:tab pos="3732213" algn="l"/>
                    <a:tab pos="3998913" algn="l"/>
                    <a:tab pos="4265613" algn="l"/>
                    <a:tab pos="4532313" algn="l"/>
                    <a:tab pos="4800600" algn="l"/>
                    <a:tab pos="5065713" algn="l"/>
                    <a:tab pos="5332413" algn="l"/>
                    <a:tab pos="5599113" algn="l"/>
                  </a:tabLst>
                  <a:defRPr sz="1000" b="1">
                    <a:solidFill>
                      <a:srgbClr val="808080"/>
                    </a:solidFill>
                    <a:latin typeface="Microsoft Sans Serif" panose="020B0604020202020204" pitchFamily="34" charset="0"/>
                    <a:cs typeface="Noto Sans CJK SC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531813" algn="l"/>
                    <a:tab pos="798513" algn="l"/>
                    <a:tab pos="1065213" algn="l"/>
                    <a:tab pos="1331913" algn="l"/>
                    <a:tab pos="1600200" algn="l"/>
                    <a:tab pos="1865313" algn="l"/>
                    <a:tab pos="2132013" algn="l"/>
                    <a:tab pos="2398713" algn="l"/>
                    <a:tab pos="2665413" algn="l"/>
                    <a:tab pos="2932113" algn="l"/>
                    <a:tab pos="3200400" algn="l"/>
                    <a:tab pos="3465513" algn="l"/>
                    <a:tab pos="3732213" algn="l"/>
                    <a:tab pos="3998913" algn="l"/>
                    <a:tab pos="4265613" algn="l"/>
                    <a:tab pos="4532313" algn="l"/>
                    <a:tab pos="4800600" algn="l"/>
                    <a:tab pos="5065713" algn="l"/>
                    <a:tab pos="5332413" algn="l"/>
                    <a:tab pos="5599113" algn="l"/>
                  </a:tabLst>
                  <a:defRPr sz="1000" b="1">
                    <a:solidFill>
                      <a:srgbClr val="808080"/>
                    </a:solidFill>
                    <a:latin typeface="Microsoft Sans Serif" panose="020B0604020202020204" pitchFamily="34" charset="0"/>
                    <a:cs typeface="Noto Sans CJK SC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531813" algn="l"/>
                    <a:tab pos="798513" algn="l"/>
                    <a:tab pos="1065213" algn="l"/>
                    <a:tab pos="1331913" algn="l"/>
                    <a:tab pos="1600200" algn="l"/>
                    <a:tab pos="1865313" algn="l"/>
                    <a:tab pos="2132013" algn="l"/>
                    <a:tab pos="2398713" algn="l"/>
                    <a:tab pos="2665413" algn="l"/>
                    <a:tab pos="2932113" algn="l"/>
                    <a:tab pos="3200400" algn="l"/>
                    <a:tab pos="3465513" algn="l"/>
                    <a:tab pos="3732213" algn="l"/>
                    <a:tab pos="3998913" algn="l"/>
                    <a:tab pos="4265613" algn="l"/>
                    <a:tab pos="4532313" algn="l"/>
                    <a:tab pos="4800600" algn="l"/>
                    <a:tab pos="5065713" algn="l"/>
                    <a:tab pos="5332413" algn="l"/>
                    <a:tab pos="5599113" algn="l"/>
                  </a:tabLst>
                  <a:defRPr sz="1000" b="1">
                    <a:solidFill>
                      <a:srgbClr val="808080"/>
                    </a:solidFill>
                    <a:latin typeface="Microsoft Sans Serif" panose="020B0604020202020204" pitchFamily="34" charset="0"/>
                    <a:cs typeface="Noto Sans CJK SC" charset="0"/>
                  </a:defRPr>
                </a:lvl9pPr>
              </a:lstStyle>
              <a:p>
                <a:pPr eaLnBrk="1" hangingPunct="1">
                  <a:spcAft>
                    <a:spcPts val="600"/>
                  </a:spcAft>
                  <a:buFont typeface="Verdana" panose="020B0604030504040204" pitchFamily="34" charset="0"/>
                  <a:buChar char="•"/>
                </a:pPr>
                <a:r>
                  <a:rPr lang="de-DE" altLang="en-DE" sz="1400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saturated </a:t>
                </a:r>
                <a:r>
                  <a:rPr lang="de-DE" altLang="en-DE" sz="1400" dirty="0" err="1">
                    <a:solidFill>
                      <a:srgbClr val="000000"/>
                    </a:solidFill>
                    <a:latin typeface="Verdana" panose="020B0604030504040204" pitchFamily="34" charset="0"/>
                  </a:rPr>
                  <a:t>zone</a:t>
                </a:r>
                <a:r>
                  <a:rPr lang="de-DE" altLang="en-DE" sz="1400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:  </a:t>
                </a:r>
                <a:r>
                  <a:rPr lang="de-DE" altLang="en-DE" sz="1400" dirty="0" err="1">
                    <a:solidFill>
                      <a:srgbClr val="000000"/>
                    </a:solidFill>
                    <a:latin typeface="Verdana" panose="020B0604030504040204" pitchFamily="34" charset="0"/>
                  </a:rPr>
                  <a:t>Voids</a:t>
                </a:r>
                <a:r>
                  <a:rPr lang="de-DE" altLang="en-DE" sz="1400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 </a:t>
                </a:r>
                <a:r>
                  <a:rPr lang="de-DE" altLang="en-DE" sz="1400" dirty="0" err="1">
                    <a:solidFill>
                      <a:srgbClr val="000000"/>
                    </a:solidFill>
                    <a:latin typeface="Verdana" panose="020B0604030504040204" pitchFamily="34" charset="0"/>
                  </a:rPr>
                  <a:t>are</a:t>
                </a:r>
                <a:r>
                  <a:rPr lang="de-DE" altLang="en-DE" sz="1400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 </a:t>
                </a:r>
                <a:r>
                  <a:rPr lang="de-DE" altLang="en-DE" sz="1400" dirty="0" err="1">
                    <a:solidFill>
                      <a:srgbClr val="000000"/>
                    </a:solidFill>
                    <a:latin typeface="Verdana" panose="020B0604030504040204" pitchFamily="34" charset="0"/>
                  </a:rPr>
                  <a:t>completely</a:t>
                </a:r>
                <a:r>
                  <a:rPr lang="de-DE" altLang="en-DE" sz="1400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 </a:t>
                </a:r>
                <a:r>
                  <a:rPr lang="de-DE" altLang="en-DE" sz="1400" dirty="0" err="1">
                    <a:solidFill>
                      <a:srgbClr val="000000"/>
                    </a:solidFill>
                    <a:latin typeface="Verdana" panose="020B0604030504040204" pitchFamily="34" charset="0"/>
                  </a:rPr>
                  <a:t>filled</a:t>
                </a:r>
                <a:r>
                  <a:rPr lang="de-DE" altLang="en-DE" sz="1400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 </a:t>
                </a:r>
                <a:r>
                  <a:rPr lang="de-DE" altLang="en-DE" sz="1400" dirty="0" err="1">
                    <a:solidFill>
                      <a:srgbClr val="000000"/>
                    </a:solidFill>
                    <a:latin typeface="Verdana" panose="020B0604030504040204" pitchFamily="34" charset="0"/>
                  </a:rPr>
                  <a:t>with</a:t>
                </a:r>
                <a:r>
                  <a:rPr lang="de-DE" altLang="en-DE" sz="1400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 </a:t>
                </a:r>
                <a:r>
                  <a:rPr lang="de-DE" altLang="en-DE" sz="1400" dirty="0" err="1">
                    <a:solidFill>
                      <a:srgbClr val="000000"/>
                    </a:solidFill>
                    <a:latin typeface="Verdana" panose="020B0604030504040204" pitchFamily="34" charset="0"/>
                  </a:rPr>
                  <a:t>water</a:t>
                </a:r>
                <a:r>
                  <a:rPr lang="de-DE" altLang="en-DE" sz="1400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, i.e. </a:t>
                </a:r>
                <a14:m>
                  <m:oMath xmlns:m="http://schemas.openxmlformats.org/officeDocument/2006/math">
                    <m:r>
                      <a:rPr lang="en-US" altLang="en-DE" sz="14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en-DE" sz="14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DE" sz="14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de-DE" altLang="en-DE" sz="1400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, or </a:t>
                </a:r>
                <a14:m>
                  <m:oMath xmlns:m="http://schemas.openxmlformats.org/officeDocument/2006/math">
                    <m:r>
                      <a:rPr lang="de-DE" altLang="en-DE" sz="1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altLang="en-DE" sz="1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en-DE" sz="1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𝜼</m:t>
                    </m:r>
                  </m:oMath>
                </a14:m>
                <a:endParaRPr lang="de-DE" altLang="en-DE" sz="1400" dirty="0">
                  <a:solidFill>
                    <a:srgbClr val="000000"/>
                  </a:solidFill>
                  <a:latin typeface="Verdana" panose="020B0604030504040204" pitchFamily="34" charset="0"/>
                </a:endParaRPr>
              </a:p>
              <a:p>
                <a:pPr marL="0" indent="0" eaLnBrk="1" hangingPunct="1">
                  <a:spcAft>
                    <a:spcPts val="600"/>
                  </a:spcAft>
                </a:pPr>
                <a:endParaRPr lang="de-DE" altLang="en-DE" sz="1400" dirty="0">
                  <a:solidFill>
                    <a:srgbClr val="000000"/>
                  </a:solidFill>
                  <a:latin typeface="Verdana" panose="020B0604030504040204" pitchFamily="34" charset="0"/>
                </a:endParaRPr>
              </a:p>
              <a:p>
                <a:pPr eaLnBrk="1" hangingPunct="1">
                  <a:spcAft>
                    <a:spcPts val="600"/>
                  </a:spcAft>
                  <a:buFont typeface="Verdana" panose="020B0604030504040204" pitchFamily="34" charset="0"/>
                  <a:buChar char="•"/>
                </a:pPr>
                <a:r>
                  <a:rPr lang="de-DE" altLang="en-DE" sz="1400" dirty="0" err="1">
                    <a:solidFill>
                      <a:srgbClr val="000000"/>
                    </a:solidFill>
                    <a:latin typeface="Verdana" panose="020B0604030504040204" pitchFamily="34" charset="0"/>
                  </a:rPr>
                  <a:t>unsaturated</a:t>
                </a:r>
                <a:r>
                  <a:rPr lang="de-DE" altLang="en-DE" sz="1400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 </a:t>
                </a:r>
                <a:r>
                  <a:rPr lang="de-DE" altLang="en-DE" sz="1400" dirty="0" err="1">
                    <a:solidFill>
                      <a:srgbClr val="000000"/>
                    </a:solidFill>
                    <a:latin typeface="Verdana" panose="020B0604030504040204" pitchFamily="34" charset="0"/>
                  </a:rPr>
                  <a:t>zone</a:t>
                </a:r>
                <a:r>
                  <a:rPr lang="de-DE" altLang="en-DE" sz="1400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/vadose </a:t>
                </a:r>
                <a:r>
                  <a:rPr lang="de-DE" altLang="en-DE" sz="1400" dirty="0" err="1">
                    <a:solidFill>
                      <a:srgbClr val="000000"/>
                    </a:solidFill>
                    <a:latin typeface="Verdana" panose="020B0604030504040204" pitchFamily="34" charset="0"/>
                  </a:rPr>
                  <a:t>zone</a:t>
                </a:r>
                <a:r>
                  <a:rPr lang="de-DE" altLang="en-DE" sz="1400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/</a:t>
                </a:r>
                <a:r>
                  <a:rPr lang="de-DE" altLang="en-DE" sz="1400" dirty="0" err="1">
                    <a:solidFill>
                      <a:srgbClr val="000000"/>
                    </a:solidFill>
                    <a:latin typeface="Verdana" panose="020B0604030504040204" pitchFamily="34" charset="0"/>
                  </a:rPr>
                  <a:t>aeration</a:t>
                </a:r>
                <a:r>
                  <a:rPr lang="de-DE" altLang="en-DE" sz="1400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 </a:t>
                </a:r>
                <a:r>
                  <a:rPr lang="de-DE" altLang="en-DE" sz="1400" dirty="0" err="1">
                    <a:solidFill>
                      <a:srgbClr val="000000"/>
                    </a:solidFill>
                    <a:latin typeface="Verdana" panose="020B0604030504040204" pitchFamily="34" charset="0"/>
                  </a:rPr>
                  <a:t>zone</a:t>
                </a:r>
                <a:r>
                  <a:rPr lang="de-DE" altLang="en-DE" sz="1400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: </a:t>
                </a:r>
                <a:r>
                  <a:rPr lang="de-DE" altLang="en-DE" sz="1400" dirty="0" err="1">
                    <a:solidFill>
                      <a:srgbClr val="000000"/>
                    </a:solidFill>
                    <a:latin typeface="Verdana" panose="020B0604030504040204" pitchFamily="34" charset="0"/>
                  </a:rPr>
                  <a:t>Voids</a:t>
                </a:r>
                <a:r>
                  <a:rPr lang="de-DE" altLang="en-DE" sz="1400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 </a:t>
                </a:r>
                <a:r>
                  <a:rPr lang="de-DE" altLang="en-DE" sz="1400" dirty="0" err="1">
                    <a:solidFill>
                      <a:srgbClr val="000000"/>
                    </a:solidFill>
                    <a:latin typeface="Verdana" panose="020B0604030504040204" pitchFamily="34" charset="0"/>
                  </a:rPr>
                  <a:t>are</a:t>
                </a:r>
                <a:r>
                  <a:rPr lang="de-DE" altLang="en-DE" sz="1400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 </a:t>
                </a:r>
                <a:r>
                  <a:rPr lang="de-DE" altLang="en-DE" sz="1400" dirty="0" err="1">
                    <a:solidFill>
                      <a:srgbClr val="000000"/>
                    </a:solidFill>
                    <a:latin typeface="Verdana" panose="020B0604030504040204" pitchFamily="34" charset="0"/>
                  </a:rPr>
                  <a:t>filled</a:t>
                </a:r>
                <a:r>
                  <a:rPr lang="de-DE" altLang="en-DE" sz="1400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 </a:t>
                </a:r>
                <a:r>
                  <a:rPr lang="de-DE" altLang="en-DE" sz="1400" dirty="0" err="1">
                    <a:solidFill>
                      <a:srgbClr val="000000"/>
                    </a:solidFill>
                    <a:latin typeface="Verdana" panose="020B0604030504040204" pitchFamily="34" charset="0"/>
                  </a:rPr>
                  <a:t>partly</a:t>
                </a:r>
                <a:r>
                  <a:rPr lang="de-DE" altLang="en-DE" sz="1400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 </a:t>
                </a:r>
                <a:r>
                  <a:rPr lang="de-DE" altLang="en-DE" sz="1400" dirty="0" err="1">
                    <a:solidFill>
                      <a:srgbClr val="000000"/>
                    </a:solidFill>
                    <a:latin typeface="Verdana" panose="020B0604030504040204" pitchFamily="34" charset="0"/>
                  </a:rPr>
                  <a:t>with</a:t>
                </a:r>
                <a:r>
                  <a:rPr lang="de-DE" altLang="en-DE" sz="1400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 </a:t>
                </a:r>
                <a:r>
                  <a:rPr lang="de-DE" altLang="en-DE" sz="1400" dirty="0" err="1">
                    <a:solidFill>
                      <a:srgbClr val="000000"/>
                    </a:solidFill>
                    <a:latin typeface="Verdana" panose="020B0604030504040204" pitchFamily="34" charset="0"/>
                  </a:rPr>
                  <a:t>water</a:t>
                </a:r>
                <a:r>
                  <a:rPr lang="de-DE" altLang="en-DE" sz="1400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 and </a:t>
                </a:r>
                <a:r>
                  <a:rPr lang="de-DE" altLang="en-DE" sz="1400" dirty="0" err="1">
                    <a:solidFill>
                      <a:srgbClr val="000000"/>
                    </a:solidFill>
                    <a:latin typeface="Verdana" panose="020B0604030504040204" pitchFamily="34" charset="0"/>
                  </a:rPr>
                  <a:t>partly</a:t>
                </a:r>
                <a:r>
                  <a:rPr lang="de-DE" altLang="en-DE" sz="1400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 </a:t>
                </a:r>
                <a:r>
                  <a:rPr lang="de-DE" altLang="en-DE" sz="1400" dirty="0" err="1">
                    <a:solidFill>
                      <a:srgbClr val="000000"/>
                    </a:solidFill>
                    <a:latin typeface="Verdana" panose="020B0604030504040204" pitchFamily="34" charset="0"/>
                  </a:rPr>
                  <a:t>with</a:t>
                </a:r>
                <a:r>
                  <a:rPr lang="de-DE" altLang="en-DE" sz="1400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 </a:t>
                </a:r>
                <a:r>
                  <a:rPr lang="de-DE" altLang="en-DE" sz="1400" dirty="0" err="1">
                    <a:solidFill>
                      <a:srgbClr val="000000"/>
                    </a:solidFill>
                    <a:latin typeface="Verdana" panose="020B0604030504040204" pitchFamily="34" charset="0"/>
                  </a:rPr>
                  <a:t>air</a:t>
                </a:r>
                <a:r>
                  <a:rPr lang="de-DE" altLang="en-DE" sz="1400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0252" name="Text Box 12">
                <a:extLst>
                  <a:ext uri="{FF2B5EF4-FFF2-40B4-BE49-F238E27FC236}">
                    <a16:creationId xmlns:a16="http://schemas.microsoft.com/office/drawing/2014/main" id="{F9206BDF-BBC6-4496-9D5A-C7DE28A0D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67400" y="1577975"/>
                <a:ext cx="3169096" cy="1971951"/>
              </a:xfrm>
              <a:prstGeom prst="rect">
                <a:avLst/>
              </a:prstGeom>
              <a:blipFill>
                <a:blip r:embed="rId5"/>
                <a:stretch>
                  <a:fillRect l="-771" t="-619" b="-247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253" name="Group 13">
            <a:extLst>
              <a:ext uri="{FF2B5EF4-FFF2-40B4-BE49-F238E27FC236}">
                <a16:creationId xmlns:a16="http://schemas.microsoft.com/office/drawing/2014/main" id="{DBF79CE7-4D7D-424F-BA53-55C42276D16A}"/>
              </a:ext>
            </a:extLst>
          </p:cNvPr>
          <p:cNvGrpSpPr>
            <a:grpSpLocks/>
          </p:cNvGrpSpPr>
          <p:nvPr/>
        </p:nvGrpSpPr>
        <p:grpSpPr bwMode="auto">
          <a:xfrm>
            <a:off x="5786437" y="4797425"/>
            <a:ext cx="2687638" cy="525463"/>
            <a:chOff x="3645" y="3022"/>
            <a:chExt cx="1693" cy="331"/>
          </a:xfrm>
        </p:grpSpPr>
        <p:sp>
          <p:nvSpPr>
            <p:cNvPr id="10254" name="Line 14">
              <a:extLst>
                <a:ext uri="{FF2B5EF4-FFF2-40B4-BE49-F238E27FC236}">
                  <a16:creationId xmlns:a16="http://schemas.microsoft.com/office/drawing/2014/main" id="{0EE60604-0638-403C-917E-6FF339AAF7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45" y="3187"/>
              <a:ext cx="182" cy="0"/>
            </a:xfrm>
            <a:prstGeom prst="line">
              <a:avLst/>
            </a:prstGeom>
            <a:noFill/>
            <a:ln w="25560" cap="flat">
              <a:solidFill>
                <a:srgbClr val="3333CC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55" name="Text Box 15">
              <a:extLst>
                <a:ext uri="{FF2B5EF4-FFF2-40B4-BE49-F238E27FC236}">
                  <a16:creationId xmlns:a16="http://schemas.microsoft.com/office/drawing/2014/main" id="{5AFE200E-73C1-4F0E-A8C3-C3658FBA84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2" y="3022"/>
              <a:ext cx="1506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n-GB" altLang="en-DE" sz="1400" dirty="0">
                  <a:solidFill>
                    <a:srgbClr val="3333CC"/>
                  </a:solidFill>
                  <a:latin typeface="Verdana" panose="020B0604030504040204" pitchFamily="34" charset="0"/>
                </a:rPr>
                <a:t>groundwater table or </a:t>
              </a:r>
            </a:p>
            <a:p>
              <a:pPr eaLnBrk="1" hangingPunct="1">
                <a:buClrTx/>
                <a:buFontTx/>
                <a:buNone/>
              </a:pPr>
              <a:r>
                <a:rPr lang="en-GB" altLang="en-DE" sz="1400" dirty="0">
                  <a:solidFill>
                    <a:srgbClr val="3333CC"/>
                  </a:solidFill>
                  <a:latin typeface="Verdana" panose="020B0604030504040204" pitchFamily="34" charset="0"/>
                </a:rPr>
                <a:t>groundwater surface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ext Box 1">
            <a:extLst>
              <a:ext uri="{FF2B5EF4-FFF2-40B4-BE49-F238E27FC236}">
                <a16:creationId xmlns:a16="http://schemas.microsoft.com/office/drawing/2014/main" id="{D6D7F86A-BE7D-4D27-94B7-1F1D4ADEBC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1196975"/>
            <a:ext cx="4686300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GB" altLang="en-DE" sz="1800" dirty="0">
                <a:solidFill>
                  <a:srgbClr val="0B2A51"/>
                </a:solidFill>
                <a:latin typeface="Verdana" panose="020B0604030504040204" pitchFamily="34" charset="0"/>
              </a:rPr>
              <a:t>Effective Porosity</a:t>
            </a:r>
          </a:p>
        </p:txBody>
      </p:sp>
      <p:sp>
        <p:nvSpPr>
          <p:cNvPr id="11266" name="Text Box 2">
            <a:extLst>
              <a:ext uri="{FF2B5EF4-FFF2-40B4-BE49-F238E27FC236}">
                <a16:creationId xmlns:a16="http://schemas.microsoft.com/office/drawing/2014/main" id="{86D0DD03-A608-43DA-AE17-12ACA8885E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1628775"/>
            <a:ext cx="7864475" cy="2525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90513" indent="-290513"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Adhesive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water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does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not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participate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in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water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movement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. The same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true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for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water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in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isolated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pores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or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in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dead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-end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pores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</a:p>
          <a:p>
            <a:pPr marL="0" indent="0" eaLnBrk="1" hangingPunct="1">
              <a:spcAft>
                <a:spcPts val="600"/>
              </a:spcAft>
            </a:pPr>
            <a:endParaRPr lang="de-DE" altLang="en-DE" sz="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r>
              <a:rPr lang="de-DE" altLang="en-DE" sz="1400" u="sng" dirty="0">
                <a:solidFill>
                  <a:srgbClr val="000000"/>
                </a:solidFill>
                <a:latin typeface="Verdana" panose="020B0604030504040204" pitchFamily="34" charset="0"/>
              </a:rPr>
              <a:t>immobile </a:t>
            </a:r>
            <a:r>
              <a:rPr lang="de-DE" altLang="en-DE" sz="1400" u="sng" dirty="0" err="1">
                <a:solidFill>
                  <a:srgbClr val="000000"/>
                </a:solidFill>
                <a:latin typeface="Verdana" panose="020B0604030504040204" pitchFamily="34" charset="0"/>
              </a:rPr>
              <a:t>water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=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subterranean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water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not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participating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in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water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movement</a:t>
            </a:r>
            <a:endParaRPr lang="de-DE" altLang="en-DE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endParaRPr lang="de-DE" altLang="en-DE" sz="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r>
              <a:rPr lang="de-DE" altLang="en-DE" sz="1400" u="sng" dirty="0">
                <a:solidFill>
                  <a:srgbClr val="000000"/>
                </a:solidFill>
                <a:latin typeface="Verdana" panose="020B0604030504040204" pitchFamily="34" charset="0"/>
              </a:rPr>
              <a:t>mobile </a:t>
            </a:r>
            <a:r>
              <a:rPr lang="de-DE" altLang="en-DE" sz="1400" u="sng" dirty="0" err="1">
                <a:solidFill>
                  <a:srgbClr val="000000"/>
                </a:solidFill>
                <a:latin typeface="Verdana" panose="020B0604030504040204" pitchFamily="34" charset="0"/>
              </a:rPr>
              <a:t>water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=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subterranean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water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participating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in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water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movement</a:t>
            </a:r>
            <a:endParaRPr lang="de-DE" altLang="en-DE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endParaRPr lang="de-DE" altLang="en-DE" sz="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The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volumetric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share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of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voids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which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can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be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occupied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by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mobile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water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termed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u="sng" dirty="0" err="1">
                <a:solidFill>
                  <a:srgbClr val="000000"/>
                </a:solidFill>
                <a:latin typeface="Verdana" panose="020B0604030504040204" pitchFamily="34" charset="0"/>
              </a:rPr>
              <a:t>effective</a:t>
            </a:r>
            <a:r>
              <a:rPr lang="de-DE" altLang="en-DE" sz="1400" u="sng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u="sng" dirty="0" err="1">
                <a:solidFill>
                  <a:srgbClr val="000000"/>
                </a:solidFill>
                <a:latin typeface="Verdana" panose="020B0604030504040204" pitchFamily="34" charset="0"/>
              </a:rPr>
              <a:t>porosity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or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u="sng" dirty="0" err="1">
                <a:solidFill>
                  <a:srgbClr val="000000"/>
                </a:solidFill>
                <a:latin typeface="Verdana" panose="020B0604030504040204" pitchFamily="34" charset="0"/>
              </a:rPr>
              <a:t>flow-through</a:t>
            </a:r>
            <a:r>
              <a:rPr lang="de-DE" altLang="en-DE" sz="1400" u="sng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u="sng" dirty="0" err="1">
                <a:solidFill>
                  <a:srgbClr val="000000"/>
                </a:solidFill>
                <a:latin typeface="Verdana" panose="020B0604030504040204" pitchFamily="34" charset="0"/>
              </a:rPr>
              <a:t>porosity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: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2D99EEDA-2D90-4655-BF9F-26A30228E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24213"/>
            <a:ext cx="9144000" cy="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8" name="Text Box 4">
            <a:extLst>
              <a:ext uri="{FF2B5EF4-FFF2-40B4-BE49-F238E27FC236}">
                <a16:creationId xmlns:a16="http://schemas.microsoft.com/office/drawing/2014/main" id="{3D8D4B24-6C6A-474E-8D19-A9C04A368E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5663" y="4417913"/>
            <a:ext cx="2835275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de-DE" altLang="en-DE" sz="1400" b="0" dirty="0" err="1">
                <a:solidFill>
                  <a:srgbClr val="FF0000"/>
                </a:solidFill>
                <a:latin typeface="Verdana" panose="020B0604030504040204" pitchFamily="34" charset="0"/>
              </a:rPr>
              <a:t>void</a:t>
            </a:r>
            <a:r>
              <a:rPr lang="de-DE" altLang="en-DE" sz="1400" b="0" dirty="0">
                <a:solidFill>
                  <a:srgbClr val="FF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b="0" dirty="0" err="1">
                <a:solidFill>
                  <a:srgbClr val="FF0000"/>
                </a:solidFill>
                <a:latin typeface="Verdana" panose="020B0604030504040204" pitchFamily="34" charset="0"/>
              </a:rPr>
              <a:t>volume</a:t>
            </a:r>
            <a:r>
              <a:rPr lang="de-DE" altLang="en-DE" sz="1400" b="0" dirty="0">
                <a:solidFill>
                  <a:srgbClr val="FF0000"/>
                </a:solidFill>
                <a:latin typeface="Verdana" panose="020B0604030504040204" pitchFamily="34" charset="0"/>
              </a:rPr>
              <a:t> [L³] </a:t>
            </a:r>
            <a:r>
              <a:rPr lang="de-DE" altLang="en-DE" sz="1400" b="0" dirty="0" err="1">
                <a:solidFill>
                  <a:srgbClr val="FF0000"/>
                </a:solidFill>
                <a:latin typeface="Verdana" panose="020B0604030504040204" pitchFamily="34" charset="0"/>
              </a:rPr>
              <a:t>available</a:t>
            </a:r>
            <a:endParaRPr lang="de-DE" altLang="en-DE" sz="1400" b="0" dirty="0">
              <a:solidFill>
                <a:srgbClr val="FF0000"/>
              </a:solidFill>
              <a:latin typeface="Verdana" panose="020B060403050404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de-DE" altLang="en-DE" sz="1400" b="0" dirty="0" err="1">
                <a:solidFill>
                  <a:srgbClr val="FF0000"/>
                </a:solidFill>
                <a:latin typeface="Verdana" panose="020B0604030504040204" pitchFamily="34" charset="0"/>
              </a:rPr>
              <a:t>for</a:t>
            </a:r>
            <a:r>
              <a:rPr lang="de-DE" altLang="en-DE" sz="1400" b="0" dirty="0">
                <a:solidFill>
                  <a:srgbClr val="FF0000"/>
                </a:solidFill>
                <a:latin typeface="Verdana" panose="020B0604030504040204" pitchFamily="34" charset="0"/>
              </a:rPr>
              <a:t> mobile </a:t>
            </a:r>
            <a:r>
              <a:rPr lang="de-DE" altLang="en-DE" sz="1400" b="0" dirty="0" err="1">
                <a:solidFill>
                  <a:srgbClr val="FF0000"/>
                </a:solidFill>
                <a:latin typeface="Verdana" panose="020B0604030504040204" pitchFamily="34" charset="0"/>
              </a:rPr>
              <a:t>water</a:t>
            </a:r>
            <a:endParaRPr lang="de-DE" altLang="en-DE" sz="1400" b="0" dirty="0">
              <a:solidFill>
                <a:srgbClr val="FF0000"/>
              </a:solidFill>
              <a:latin typeface="Verdana" panose="020B0604030504040204" pitchFamily="34" charset="0"/>
            </a:endParaRPr>
          </a:p>
        </p:txBody>
      </p:sp>
      <p:sp>
        <p:nvSpPr>
          <p:cNvPr id="11269" name="Text Box 5">
            <a:extLst>
              <a:ext uri="{FF2B5EF4-FFF2-40B4-BE49-F238E27FC236}">
                <a16:creationId xmlns:a16="http://schemas.microsoft.com/office/drawing/2014/main" id="{169D36B2-F172-4D4B-B5AA-A72987470D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0275" y="5714901"/>
            <a:ext cx="1914525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de-DE" altLang="en-DE" sz="1400" b="0">
                <a:solidFill>
                  <a:srgbClr val="FF0000"/>
                </a:solidFill>
                <a:latin typeface="Verdana" panose="020B0604030504040204" pitchFamily="34" charset="0"/>
              </a:rPr>
              <a:t>total volume [L³]</a:t>
            </a:r>
          </a:p>
        </p:txBody>
      </p:sp>
      <p:sp>
        <p:nvSpPr>
          <p:cNvPr id="11270" name="Text Box 6">
            <a:extLst>
              <a:ext uri="{FF2B5EF4-FFF2-40B4-BE49-F238E27FC236}">
                <a16:creationId xmlns:a16="http://schemas.microsoft.com/office/drawing/2014/main" id="{C9EB3BB4-0C93-4100-AA2D-E9693F8C1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0325" y="5570438"/>
            <a:ext cx="2271713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de-DE" altLang="en-DE" sz="1400" b="0">
                <a:solidFill>
                  <a:srgbClr val="FF0000"/>
                </a:solidFill>
                <a:latin typeface="Verdana" panose="020B0604030504040204" pitchFamily="34" charset="0"/>
              </a:rPr>
              <a:t>effective porosity [-]</a:t>
            </a:r>
          </a:p>
        </p:txBody>
      </p:sp>
      <p:sp>
        <p:nvSpPr>
          <p:cNvPr id="11271" name="Line 7">
            <a:extLst>
              <a:ext uri="{FF2B5EF4-FFF2-40B4-BE49-F238E27FC236}">
                <a16:creationId xmlns:a16="http://schemas.microsoft.com/office/drawing/2014/main" id="{2F856E0C-99B5-4F25-A8D3-C83225A0679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46475" y="5137051"/>
            <a:ext cx="792163" cy="434975"/>
          </a:xfrm>
          <a:prstGeom prst="line">
            <a:avLst/>
          </a:prstGeom>
          <a:noFill/>
          <a:ln w="9360" cap="flat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2" name="Line 8">
            <a:extLst>
              <a:ext uri="{FF2B5EF4-FFF2-40B4-BE49-F238E27FC236}">
                <a16:creationId xmlns:a16="http://schemas.microsoft.com/office/drawing/2014/main" id="{039D0072-EC54-4E1B-9AFE-529D8962CEC0}"/>
              </a:ext>
            </a:extLst>
          </p:cNvPr>
          <p:cNvSpPr>
            <a:spLocks noChangeShapeType="1"/>
          </p:cNvSpPr>
          <p:nvPr/>
        </p:nvSpPr>
        <p:spPr bwMode="auto">
          <a:xfrm>
            <a:off x="5292725" y="5427563"/>
            <a:ext cx="719138" cy="360363"/>
          </a:xfrm>
          <a:prstGeom prst="line">
            <a:avLst/>
          </a:prstGeom>
          <a:noFill/>
          <a:ln w="9360" cap="flat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3" name="Line 9">
            <a:extLst>
              <a:ext uri="{FF2B5EF4-FFF2-40B4-BE49-F238E27FC236}">
                <a16:creationId xmlns:a16="http://schemas.microsoft.com/office/drawing/2014/main" id="{59461CC7-8965-4CB2-88F5-46B5B73EF3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21288" y="4559201"/>
            <a:ext cx="719137" cy="292100"/>
          </a:xfrm>
          <a:prstGeom prst="line">
            <a:avLst/>
          </a:prstGeom>
          <a:noFill/>
          <a:ln w="9360" cap="flat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4" name="Rectangle 10">
            <a:extLst>
              <a:ext uri="{FF2B5EF4-FFF2-40B4-BE49-F238E27FC236}">
                <a16:creationId xmlns:a16="http://schemas.microsoft.com/office/drawing/2014/main" id="{EBA235C1-655F-42BB-9937-FB0E5D3542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24213"/>
            <a:ext cx="9144000" cy="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DF9DBD8-16E2-4BD0-A2DA-B1ED1E7AFA70}"/>
                  </a:ext>
                </a:extLst>
              </p:cNvPr>
              <p:cNvSpPr txBox="1"/>
              <p:nvPr/>
            </p:nvSpPr>
            <p:spPr>
              <a:xfrm>
                <a:off x="4233168" y="4784653"/>
                <a:ext cx="1225451" cy="6702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DF9DBD8-16E2-4BD0-A2DA-B1ED1E7AF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168" y="4784653"/>
                <a:ext cx="1225451" cy="6702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ext Box 1">
            <a:extLst>
              <a:ext uri="{FF2B5EF4-FFF2-40B4-BE49-F238E27FC236}">
                <a16:creationId xmlns:a16="http://schemas.microsoft.com/office/drawing/2014/main" id="{587A2A28-656C-4502-89F7-9FEB88EC6E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1196975"/>
            <a:ext cx="4686300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GB" altLang="en-DE" sz="1800" dirty="0">
                <a:solidFill>
                  <a:srgbClr val="0B2A51"/>
                </a:solidFill>
                <a:latin typeface="Verdana" panose="020B0604030504040204" pitchFamily="34" charset="0"/>
              </a:rPr>
              <a:t>Effective vs. Total Porosity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90" name="Text Box 2">
                <a:extLst>
                  <a:ext uri="{FF2B5EF4-FFF2-40B4-BE49-F238E27FC236}">
                    <a16:creationId xmlns:a16="http://schemas.microsoft.com/office/drawing/2014/main" id="{22106724-F13F-45F3-97A3-62814681C8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00113" y="1628775"/>
                <a:ext cx="7864475" cy="18026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marL="290513" indent="-290513">
                  <a:tabLst>
                    <a:tab pos="531813" algn="l"/>
                    <a:tab pos="798513" algn="l"/>
                    <a:tab pos="1065213" algn="l"/>
                    <a:tab pos="1331913" algn="l"/>
                    <a:tab pos="1600200" algn="l"/>
                    <a:tab pos="1865313" algn="l"/>
                    <a:tab pos="2132013" algn="l"/>
                    <a:tab pos="2398713" algn="l"/>
                    <a:tab pos="2665413" algn="l"/>
                    <a:tab pos="2932113" algn="l"/>
                    <a:tab pos="3200400" algn="l"/>
                    <a:tab pos="3465513" algn="l"/>
                    <a:tab pos="3732213" algn="l"/>
                    <a:tab pos="3998913" algn="l"/>
                    <a:tab pos="4265613" algn="l"/>
                    <a:tab pos="4532313" algn="l"/>
                    <a:tab pos="4800600" algn="l"/>
                    <a:tab pos="5065713" algn="l"/>
                    <a:tab pos="5332413" algn="l"/>
                    <a:tab pos="5599113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</a:tabLst>
                  <a:defRPr sz="1000" b="1">
                    <a:solidFill>
                      <a:srgbClr val="808080"/>
                    </a:solidFill>
                    <a:latin typeface="Microsoft Sans Serif" panose="020B0604020202020204" pitchFamily="34" charset="0"/>
                    <a:cs typeface="Noto Sans CJK SC" charset="0"/>
                  </a:defRPr>
                </a:lvl1pPr>
                <a:lvl2pPr>
                  <a:tabLst>
                    <a:tab pos="531813" algn="l"/>
                    <a:tab pos="798513" algn="l"/>
                    <a:tab pos="1065213" algn="l"/>
                    <a:tab pos="1331913" algn="l"/>
                    <a:tab pos="1600200" algn="l"/>
                    <a:tab pos="1865313" algn="l"/>
                    <a:tab pos="2132013" algn="l"/>
                    <a:tab pos="2398713" algn="l"/>
                    <a:tab pos="2665413" algn="l"/>
                    <a:tab pos="2932113" algn="l"/>
                    <a:tab pos="3200400" algn="l"/>
                    <a:tab pos="3465513" algn="l"/>
                    <a:tab pos="3732213" algn="l"/>
                    <a:tab pos="3998913" algn="l"/>
                    <a:tab pos="4265613" algn="l"/>
                    <a:tab pos="4532313" algn="l"/>
                    <a:tab pos="4800600" algn="l"/>
                    <a:tab pos="5065713" algn="l"/>
                    <a:tab pos="5332413" algn="l"/>
                    <a:tab pos="5599113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</a:tabLst>
                  <a:defRPr sz="1000" b="1">
                    <a:solidFill>
                      <a:srgbClr val="808080"/>
                    </a:solidFill>
                    <a:latin typeface="Microsoft Sans Serif" panose="020B0604020202020204" pitchFamily="34" charset="0"/>
                    <a:cs typeface="Noto Sans CJK SC" charset="0"/>
                  </a:defRPr>
                </a:lvl2pPr>
                <a:lvl3pPr>
                  <a:tabLst>
                    <a:tab pos="531813" algn="l"/>
                    <a:tab pos="798513" algn="l"/>
                    <a:tab pos="1065213" algn="l"/>
                    <a:tab pos="1331913" algn="l"/>
                    <a:tab pos="1600200" algn="l"/>
                    <a:tab pos="1865313" algn="l"/>
                    <a:tab pos="2132013" algn="l"/>
                    <a:tab pos="2398713" algn="l"/>
                    <a:tab pos="2665413" algn="l"/>
                    <a:tab pos="2932113" algn="l"/>
                    <a:tab pos="3200400" algn="l"/>
                    <a:tab pos="3465513" algn="l"/>
                    <a:tab pos="3732213" algn="l"/>
                    <a:tab pos="3998913" algn="l"/>
                    <a:tab pos="4265613" algn="l"/>
                    <a:tab pos="4532313" algn="l"/>
                    <a:tab pos="4800600" algn="l"/>
                    <a:tab pos="5065713" algn="l"/>
                    <a:tab pos="5332413" algn="l"/>
                    <a:tab pos="5599113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</a:tabLst>
                  <a:defRPr sz="1000" b="1">
                    <a:solidFill>
                      <a:srgbClr val="808080"/>
                    </a:solidFill>
                    <a:latin typeface="Microsoft Sans Serif" panose="020B0604020202020204" pitchFamily="34" charset="0"/>
                    <a:cs typeface="Noto Sans CJK SC" charset="0"/>
                  </a:defRPr>
                </a:lvl3pPr>
                <a:lvl4pPr>
                  <a:tabLst>
                    <a:tab pos="531813" algn="l"/>
                    <a:tab pos="798513" algn="l"/>
                    <a:tab pos="1065213" algn="l"/>
                    <a:tab pos="1331913" algn="l"/>
                    <a:tab pos="1600200" algn="l"/>
                    <a:tab pos="1865313" algn="l"/>
                    <a:tab pos="2132013" algn="l"/>
                    <a:tab pos="2398713" algn="l"/>
                    <a:tab pos="2665413" algn="l"/>
                    <a:tab pos="2932113" algn="l"/>
                    <a:tab pos="3200400" algn="l"/>
                    <a:tab pos="3465513" algn="l"/>
                    <a:tab pos="3732213" algn="l"/>
                    <a:tab pos="3998913" algn="l"/>
                    <a:tab pos="4265613" algn="l"/>
                    <a:tab pos="4532313" algn="l"/>
                    <a:tab pos="4800600" algn="l"/>
                    <a:tab pos="5065713" algn="l"/>
                    <a:tab pos="5332413" algn="l"/>
                    <a:tab pos="5599113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</a:tabLst>
                  <a:defRPr sz="1000" b="1">
                    <a:solidFill>
                      <a:srgbClr val="808080"/>
                    </a:solidFill>
                    <a:latin typeface="Microsoft Sans Serif" panose="020B0604020202020204" pitchFamily="34" charset="0"/>
                    <a:cs typeface="Noto Sans CJK SC" charset="0"/>
                  </a:defRPr>
                </a:lvl4pPr>
                <a:lvl5pPr>
                  <a:tabLst>
                    <a:tab pos="531813" algn="l"/>
                    <a:tab pos="798513" algn="l"/>
                    <a:tab pos="1065213" algn="l"/>
                    <a:tab pos="1331913" algn="l"/>
                    <a:tab pos="1600200" algn="l"/>
                    <a:tab pos="1865313" algn="l"/>
                    <a:tab pos="2132013" algn="l"/>
                    <a:tab pos="2398713" algn="l"/>
                    <a:tab pos="2665413" algn="l"/>
                    <a:tab pos="2932113" algn="l"/>
                    <a:tab pos="3200400" algn="l"/>
                    <a:tab pos="3465513" algn="l"/>
                    <a:tab pos="3732213" algn="l"/>
                    <a:tab pos="3998913" algn="l"/>
                    <a:tab pos="4265613" algn="l"/>
                    <a:tab pos="4532313" algn="l"/>
                    <a:tab pos="4800600" algn="l"/>
                    <a:tab pos="5065713" algn="l"/>
                    <a:tab pos="5332413" algn="l"/>
                    <a:tab pos="5599113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</a:tabLst>
                  <a:defRPr sz="1000" b="1">
                    <a:solidFill>
                      <a:srgbClr val="808080"/>
                    </a:solidFill>
                    <a:latin typeface="Microsoft Sans Serif" panose="020B0604020202020204" pitchFamily="34" charset="0"/>
                    <a:cs typeface="Noto Sans CJK SC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531813" algn="l"/>
                    <a:tab pos="798513" algn="l"/>
                    <a:tab pos="1065213" algn="l"/>
                    <a:tab pos="1331913" algn="l"/>
                    <a:tab pos="1600200" algn="l"/>
                    <a:tab pos="1865313" algn="l"/>
                    <a:tab pos="2132013" algn="l"/>
                    <a:tab pos="2398713" algn="l"/>
                    <a:tab pos="2665413" algn="l"/>
                    <a:tab pos="2932113" algn="l"/>
                    <a:tab pos="3200400" algn="l"/>
                    <a:tab pos="3465513" algn="l"/>
                    <a:tab pos="3732213" algn="l"/>
                    <a:tab pos="3998913" algn="l"/>
                    <a:tab pos="4265613" algn="l"/>
                    <a:tab pos="4532313" algn="l"/>
                    <a:tab pos="4800600" algn="l"/>
                    <a:tab pos="5065713" algn="l"/>
                    <a:tab pos="5332413" algn="l"/>
                    <a:tab pos="5599113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</a:tabLst>
                  <a:defRPr sz="1000" b="1">
                    <a:solidFill>
                      <a:srgbClr val="808080"/>
                    </a:solidFill>
                    <a:latin typeface="Microsoft Sans Serif" panose="020B0604020202020204" pitchFamily="34" charset="0"/>
                    <a:cs typeface="Noto Sans CJK SC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531813" algn="l"/>
                    <a:tab pos="798513" algn="l"/>
                    <a:tab pos="1065213" algn="l"/>
                    <a:tab pos="1331913" algn="l"/>
                    <a:tab pos="1600200" algn="l"/>
                    <a:tab pos="1865313" algn="l"/>
                    <a:tab pos="2132013" algn="l"/>
                    <a:tab pos="2398713" algn="l"/>
                    <a:tab pos="2665413" algn="l"/>
                    <a:tab pos="2932113" algn="l"/>
                    <a:tab pos="3200400" algn="l"/>
                    <a:tab pos="3465513" algn="l"/>
                    <a:tab pos="3732213" algn="l"/>
                    <a:tab pos="3998913" algn="l"/>
                    <a:tab pos="4265613" algn="l"/>
                    <a:tab pos="4532313" algn="l"/>
                    <a:tab pos="4800600" algn="l"/>
                    <a:tab pos="5065713" algn="l"/>
                    <a:tab pos="5332413" algn="l"/>
                    <a:tab pos="5599113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</a:tabLst>
                  <a:defRPr sz="1000" b="1">
                    <a:solidFill>
                      <a:srgbClr val="808080"/>
                    </a:solidFill>
                    <a:latin typeface="Microsoft Sans Serif" panose="020B0604020202020204" pitchFamily="34" charset="0"/>
                    <a:cs typeface="Noto Sans CJK SC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531813" algn="l"/>
                    <a:tab pos="798513" algn="l"/>
                    <a:tab pos="1065213" algn="l"/>
                    <a:tab pos="1331913" algn="l"/>
                    <a:tab pos="1600200" algn="l"/>
                    <a:tab pos="1865313" algn="l"/>
                    <a:tab pos="2132013" algn="l"/>
                    <a:tab pos="2398713" algn="l"/>
                    <a:tab pos="2665413" algn="l"/>
                    <a:tab pos="2932113" algn="l"/>
                    <a:tab pos="3200400" algn="l"/>
                    <a:tab pos="3465513" algn="l"/>
                    <a:tab pos="3732213" algn="l"/>
                    <a:tab pos="3998913" algn="l"/>
                    <a:tab pos="4265613" algn="l"/>
                    <a:tab pos="4532313" algn="l"/>
                    <a:tab pos="4800600" algn="l"/>
                    <a:tab pos="5065713" algn="l"/>
                    <a:tab pos="5332413" algn="l"/>
                    <a:tab pos="5599113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</a:tabLst>
                  <a:defRPr sz="1000" b="1">
                    <a:solidFill>
                      <a:srgbClr val="808080"/>
                    </a:solidFill>
                    <a:latin typeface="Microsoft Sans Serif" panose="020B0604020202020204" pitchFamily="34" charset="0"/>
                    <a:cs typeface="Noto Sans CJK SC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531813" algn="l"/>
                    <a:tab pos="798513" algn="l"/>
                    <a:tab pos="1065213" algn="l"/>
                    <a:tab pos="1331913" algn="l"/>
                    <a:tab pos="1600200" algn="l"/>
                    <a:tab pos="1865313" algn="l"/>
                    <a:tab pos="2132013" algn="l"/>
                    <a:tab pos="2398713" algn="l"/>
                    <a:tab pos="2665413" algn="l"/>
                    <a:tab pos="2932113" algn="l"/>
                    <a:tab pos="3200400" algn="l"/>
                    <a:tab pos="3465513" algn="l"/>
                    <a:tab pos="3732213" algn="l"/>
                    <a:tab pos="3998913" algn="l"/>
                    <a:tab pos="4265613" algn="l"/>
                    <a:tab pos="4532313" algn="l"/>
                    <a:tab pos="4800600" algn="l"/>
                    <a:tab pos="5065713" algn="l"/>
                    <a:tab pos="5332413" algn="l"/>
                    <a:tab pos="5599113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</a:tabLst>
                  <a:defRPr sz="1000" b="1">
                    <a:solidFill>
                      <a:srgbClr val="808080"/>
                    </a:solidFill>
                    <a:latin typeface="Microsoft Sans Serif" panose="020B0604020202020204" pitchFamily="34" charset="0"/>
                    <a:cs typeface="Noto Sans CJK SC" charset="0"/>
                  </a:defRPr>
                </a:lvl9pPr>
              </a:lstStyle>
              <a:p>
                <a:pPr eaLnBrk="1" hangingPunct="1">
                  <a:spcAft>
                    <a:spcPts val="600"/>
                  </a:spcAft>
                  <a:buFont typeface="Verdana" panose="020B0604030504040204" pitchFamily="34" charset="0"/>
                  <a:buChar char="•"/>
                </a:pPr>
                <a:r>
                  <a:rPr lang="de-DE" altLang="en-DE" sz="1400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Effective </a:t>
                </a:r>
                <a:r>
                  <a:rPr lang="de-DE" altLang="en-DE" sz="1400" dirty="0" err="1">
                    <a:solidFill>
                      <a:srgbClr val="000000"/>
                    </a:solidFill>
                    <a:latin typeface="Verdana" panose="020B0604030504040204" pitchFamily="34" charset="0"/>
                  </a:rPr>
                  <a:t>porosity</a:t>
                </a:r>
                <a:r>
                  <a:rPr lang="de-DE" altLang="en-DE" sz="1400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 </a:t>
                </a:r>
                <a:r>
                  <a:rPr lang="de-DE" altLang="en-DE" sz="1400" dirty="0" err="1">
                    <a:solidFill>
                      <a:srgbClr val="000000"/>
                    </a:solidFill>
                    <a:latin typeface="Verdana" panose="020B0604030504040204" pitchFamily="34" charset="0"/>
                  </a:rPr>
                  <a:t>cannot</a:t>
                </a:r>
                <a:r>
                  <a:rPr lang="de-DE" altLang="en-DE" sz="1400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 </a:t>
                </a:r>
                <a:r>
                  <a:rPr lang="de-DE" altLang="en-DE" sz="1400" dirty="0" err="1">
                    <a:solidFill>
                      <a:srgbClr val="000000"/>
                    </a:solidFill>
                    <a:latin typeface="Verdana" panose="020B0604030504040204" pitchFamily="34" charset="0"/>
                  </a:rPr>
                  <a:t>exceed</a:t>
                </a:r>
                <a:r>
                  <a:rPr lang="de-DE" altLang="en-DE" sz="1400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 total </a:t>
                </a:r>
                <a:r>
                  <a:rPr lang="de-DE" altLang="en-DE" sz="1400" dirty="0" err="1">
                    <a:solidFill>
                      <a:srgbClr val="000000"/>
                    </a:solidFill>
                    <a:latin typeface="Verdana" panose="020B0604030504040204" pitchFamily="34" charset="0"/>
                  </a:rPr>
                  <a:t>porosity</a:t>
                </a:r>
                <a:r>
                  <a:rPr lang="de-DE" altLang="en-DE" sz="1400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,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altLang="en-DE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en-DE" sz="1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𝜼</m:t>
                        </m:r>
                      </m:e>
                      <m:sub>
                        <m:r>
                          <a:rPr lang="en-US" altLang="en-DE" sz="1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𝒆</m:t>
                        </m:r>
                      </m:sub>
                    </m:sSub>
                    <m:r>
                      <a:rPr lang="de-DE" altLang="en-DE" sz="1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en-DE" sz="1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altLang="en-DE" sz="1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𝜼</m:t>
                    </m:r>
                  </m:oMath>
                </a14:m>
                <a:r>
                  <a:rPr lang="de-DE" altLang="en-DE" sz="1400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.</a:t>
                </a:r>
              </a:p>
              <a:p>
                <a:pPr marL="0" indent="0" eaLnBrk="1" hangingPunct="1">
                  <a:spcAft>
                    <a:spcPts val="600"/>
                  </a:spcAft>
                </a:pPr>
                <a:endParaRPr lang="de-DE" altLang="en-DE" sz="800" dirty="0">
                  <a:solidFill>
                    <a:srgbClr val="000000"/>
                  </a:solidFill>
                  <a:latin typeface="Verdana" panose="020B0604030504040204" pitchFamily="34" charset="0"/>
                </a:endParaRPr>
              </a:p>
              <a:p>
                <a:pPr eaLnBrk="1" hangingPunct="1">
                  <a:spcAft>
                    <a:spcPts val="600"/>
                  </a:spcAft>
                  <a:buFont typeface="Verdana" panose="020B0604030504040204" pitchFamily="34" charset="0"/>
                  <a:buChar char="•"/>
                </a:pPr>
                <a:r>
                  <a:rPr lang="de-DE" altLang="en-DE" sz="1400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The </a:t>
                </a:r>
                <a:r>
                  <a:rPr lang="de-DE" altLang="en-DE" sz="1400" dirty="0" err="1">
                    <a:solidFill>
                      <a:srgbClr val="000000"/>
                    </a:solidFill>
                    <a:latin typeface="Verdana" panose="020B0604030504040204" pitchFamily="34" charset="0"/>
                  </a:rPr>
                  <a:t>difference</a:t>
                </a:r>
                <a:r>
                  <a:rPr lang="de-DE" altLang="en-DE" sz="1400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altLang="en-DE" sz="1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𝜼</m:t>
                    </m:r>
                    <m:r>
                      <a:rPr lang="en-US" altLang="en-DE" sz="1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altLang="en-DE" sz="1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DE" sz="1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𝜼</m:t>
                        </m:r>
                      </m:e>
                      <m:sub>
                        <m:r>
                          <a:rPr lang="en-US" altLang="en-DE" sz="1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𝒆</m:t>
                        </m:r>
                      </m:sub>
                    </m:sSub>
                  </m:oMath>
                </a14:m>
                <a:r>
                  <a:rPr lang="de-DE" altLang="en-DE" sz="1400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 is </a:t>
                </a:r>
                <a:r>
                  <a:rPr lang="de-DE" altLang="en-DE" sz="1400" dirty="0" err="1">
                    <a:solidFill>
                      <a:srgbClr val="000000"/>
                    </a:solidFill>
                    <a:latin typeface="Verdana" panose="020B0604030504040204" pitchFamily="34" charset="0"/>
                  </a:rPr>
                  <a:t>termed</a:t>
                </a:r>
                <a:r>
                  <a:rPr lang="de-DE" altLang="en-DE" sz="1400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 </a:t>
                </a:r>
                <a:r>
                  <a:rPr lang="de-DE" altLang="en-DE" sz="1400" u="sng" dirty="0" err="1">
                    <a:solidFill>
                      <a:srgbClr val="000000"/>
                    </a:solidFill>
                    <a:latin typeface="Verdana" panose="020B0604030504040204" pitchFamily="34" charset="0"/>
                  </a:rPr>
                  <a:t>specific</a:t>
                </a:r>
                <a:r>
                  <a:rPr lang="de-DE" altLang="en-DE" sz="1400" u="sng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 </a:t>
                </a:r>
                <a:r>
                  <a:rPr lang="de-DE" altLang="en-DE" sz="1400" u="sng" dirty="0" err="1">
                    <a:solidFill>
                      <a:srgbClr val="000000"/>
                    </a:solidFill>
                    <a:latin typeface="Verdana" panose="020B0604030504040204" pitchFamily="34" charset="0"/>
                  </a:rPr>
                  <a:t>retention</a:t>
                </a:r>
                <a:r>
                  <a:rPr lang="de-DE" altLang="en-DE" sz="1400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 </a:t>
                </a:r>
                <a:r>
                  <a:rPr lang="de-DE" altLang="en-DE" sz="1400" dirty="0" err="1">
                    <a:solidFill>
                      <a:srgbClr val="000000"/>
                    </a:solidFill>
                    <a:latin typeface="Verdana" panose="020B0604030504040204" pitchFamily="34" charset="0"/>
                  </a:rPr>
                  <a:t>or</a:t>
                </a:r>
                <a:r>
                  <a:rPr lang="de-DE" altLang="en-DE" sz="1400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 </a:t>
                </a:r>
                <a:r>
                  <a:rPr lang="de-DE" altLang="en-DE" sz="1400" u="sng" dirty="0" err="1">
                    <a:solidFill>
                      <a:srgbClr val="000000"/>
                    </a:solidFill>
                    <a:latin typeface="Verdana" panose="020B0604030504040204" pitchFamily="34" charset="0"/>
                  </a:rPr>
                  <a:t>field</a:t>
                </a:r>
                <a:r>
                  <a:rPr lang="de-DE" altLang="en-DE" sz="1400" u="sng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 </a:t>
                </a:r>
                <a:r>
                  <a:rPr lang="de-DE" altLang="en-DE" sz="1400" u="sng" dirty="0" err="1">
                    <a:solidFill>
                      <a:srgbClr val="000000"/>
                    </a:solidFill>
                    <a:latin typeface="Verdana" panose="020B0604030504040204" pitchFamily="34" charset="0"/>
                  </a:rPr>
                  <a:t>capacity</a:t>
                </a:r>
                <a:r>
                  <a:rPr lang="de-DE" altLang="en-DE" sz="1400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.</a:t>
                </a:r>
              </a:p>
              <a:p>
                <a:pPr marL="0" indent="0" eaLnBrk="1" hangingPunct="1">
                  <a:spcAft>
                    <a:spcPts val="600"/>
                  </a:spcAft>
                </a:pPr>
                <a:endParaRPr lang="de-DE" altLang="en-DE" sz="800" dirty="0">
                  <a:solidFill>
                    <a:srgbClr val="000000"/>
                  </a:solidFill>
                  <a:latin typeface="Verdana" panose="020B0604030504040204" pitchFamily="34" charset="0"/>
                </a:endParaRPr>
              </a:p>
              <a:p>
                <a:pPr eaLnBrk="1" hangingPunct="1">
                  <a:spcAft>
                    <a:spcPts val="600"/>
                  </a:spcAft>
                  <a:buFont typeface="Verdana" panose="020B0604030504040204" pitchFamily="34" charset="0"/>
                  <a:buChar char="•"/>
                </a:pPr>
                <a:r>
                  <a:rPr lang="de-DE" altLang="en-DE" sz="1400" dirty="0" err="1">
                    <a:solidFill>
                      <a:srgbClr val="000000"/>
                    </a:solidFill>
                    <a:latin typeface="Verdana" panose="020B0604030504040204" pitchFamily="34" charset="0"/>
                  </a:rPr>
                  <a:t>Specific</a:t>
                </a:r>
                <a:r>
                  <a:rPr lang="de-DE" altLang="en-DE" sz="1400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 </a:t>
                </a:r>
                <a:r>
                  <a:rPr lang="de-DE" altLang="en-DE" sz="1400" dirty="0" err="1">
                    <a:solidFill>
                      <a:srgbClr val="000000"/>
                    </a:solidFill>
                    <a:latin typeface="Verdana" panose="020B0604030504040204" pitchFamily="34" charset="0"/>
                  </a:rPr>
                  <a:t>retention</a:t>
                </a:r>
                <a:r>
                  <a:rPr lang="de-DE" altLang="en-DE" sz="1400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 </a:t>
                </a:r>
                <a:r>
                  <a:rPr lang="de-DE" altLang="en-DE" sz="1400" dirty="0" err="1">
                    <a:solidFill>
                      <a:srgbClr val="000000"/>
                    </a:solidFill>
                    <a:latin typeface="Verdana" panose="020B0604030504040204" pitchFamily="34" charset="0"/>
                  </a:rPr>
                  <a:t>is</a:t>
                </a:r>
                <a:r>
                  <a:rPr lang="de-DE" altLang="en-DE" sz="1400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 </a:t>
                </a:r>
                <a:r>
                  <a:rPr lang="de-DE" altLang="en-DE" sz="1400" dirty="0" err="1">
                    <a:solidFill>
                      <a:srgbClr val="000000"/>
                    </a:solidFill>
                    <a:latin typeface="Verdana" panose="020B0604030504040204" pitchFamily="34" charset="0"/>
                  </a:rPr>
                  <a:t>the</a:t>
                </a:r>
                <a:r>
                  <a:rPr lang="de-DE" altLang="en-DE" sz="1400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 </a:t>
                </a:r>
                <a:r>
                  <a:rPr lang="de-DE" altLang="en-DE" sz="1400" dirty="0" err="1">
                    <a:solidFill>
                      <a:srgbClr val="000000"/>
                    </a:solidFill>
                    <a:latin typeface="Verdana" panose="020B0604030504040204" pitchFamily="34" charset="0"/>
                  </a:rPr>
                  <a:t>volumetric</a:t>
                </a:r>
                <a:r>
                  <a:rPr lang="de-DE" altLang="en-DE" sz="1400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 </a:t>
                </a:r>
                <a:r>
                  <a:rPr lang="de-DE" altLang="en-DE" sz="1400" dirty="0" err="1">
                    <a:solidFill>
                      <a:srgbClr val="000000"/>
                    </a:solidFill>
                    <a:latin typeface="Verdana" panose="020B0604030504040204" pitchFamily="34" charset="0"/>
                  </a:rPr>
                  <a:t>share</a:t>
                </a:r>
                <a:r>
                  <a:rPr lang="de-DE" altLang="en-DE" sz="1400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 </a:t>
                </a:r>
                <a:r>
                  <a:rPr lang="de-DE" altLang="en-DE" sz="1400" dirty="0" err="1">
                    <a:solidFill>
                      <a:srgbClr val="000000"/>
                    </a:solidFill>
                    <a:latin typeface="Verdana" panose="020B0604030504040204" pitchFamily="34" charset="0"/>
                  </a:rPr>
                  <a:t>of</a:t>
                </a:r>
                <a:r>
                  <a:rPr lang="de-DE" altLang="en-DE" sz="1400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 </a:t>
                </a:r>
                <a:r>
                  <a:rPr lang="de-DE" altLang="en-DE" sz="1400" dirty="0" err="1">
                    <a:solidFill>
                      <a:srgbClr val="000000"/>
                    </a:solidFill>
                    <a:latin typeface="Verdana" panose="020B0604030504040204" pitchFamily="34" charset="0"/>
                  </a:rPr>
                  <a:t>water</a:t>
                </a:r>
                <a:r>
                  <a:rPr lang="de-DE" altLang="en-DE" sz="1400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 </a:t>
                </a:r>
                <a:r>
                  <a:rPr lang="de-DE" altLang="en-DE" sz="1400" dirty="0" err="1">
                    <a:solidFill>
                      <a:srgbClr val="000000"/>
                    </a:solidFill>
                    <a:latin typeface="Verdana" panose="020B0604030504040204" pitchFamily="34" charset="0"/>
                  </a:rPr>
                  <a:t>which</a:t>
                </a:r>
                <a:r>
                  <a:rPr lang="de-DE" altLang="en-DE" sz="1400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 </a:t>
                </a:r>
                <a:r>
                  <a:rPr lang="de-DE" altLang="en-DE" sz="1400" dirty="0" err="1">
                    <a:solidFill>
                      <a:srgbClr val="000000"/>
                    </a:solidFill>
                    <a:latin typeface="Verdana" panose="020B0604030504040204" pitchFamily="34" charset="0"/>
                  </a:rPr>
                  <a:t>is</a:t>
                </a:r>
                <a:r>
                  <a:rPr lang="de-DE" altLang="en-DE" sz="1400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 </a:t>
                </a:r>
                <a:r>
                  <a:rPr lang="de-DE" altLang="en-DE" sz="1400" dirty="0" err="1">
                    <a:solidFill>
                      <a:srgbClr val="000000"/>
                    </a:solidFill>
                    <a:latin typeface="Verdana" panose="020B0604030504040204" pitchFamily="34" charset="0"/>
                  </a:rPr>
                  <a:t>retained</a:t>
                </a:r>
                <a:r>
                  <a:rPr lang="de-DE" altLang="en-DE" sz="1400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 in </a:t>
                </a:r>
                <a:r>
                  <a:rPr lang="de-DE" altLang="en-DE" sz="1400" dirty="0" err="1">
                    <a:solidFill>
                      <a:srgbClr val="000000"/>
                    </a:solidFill>
                    <a:latin typeface="Verdana" panose="020B0604030504040204" pitchFamily="34" charset="0"/>
                  </a:rPr>
                  <a:t>the</a:t>
                </a:r>
                <a:r>
                  <a:rPr lang="de-DE" altLang="en-DE" sz="1400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 </a:t>
                </a:r>
                <a:r>
                  <a:rPr lang="de-DE" altLang="en-DE" sz="1400" dirty="0" err="1">
                    <a:solidFill>
                      <a:srgbClr val="000000"/>
                    </a:solidFill>
                    <a:latin typeface="Verdana" panose="020B0604030504040204" pitchFamily="34" charset="0"/>
                  </a:rPr>
                  <a:t>porous</a:t>
                </a:r>
                <a:r>
                  <a:rPr lang="de-DE" altLang="en-DE" sz="1400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 medium after </a:t>
                </a:r>
                <a:r>
                  <a:rPr lang="de-DE" altLang="en-DE" sz="1400" dirty="0" err="1">
                    <a:solidFill>
                      <a:srgbClr val="000000"/>
                    </a:solidFill>
                    <a:latin typeface="Verdana" panose="020B0604030504040204" pitchFamily="34" charset="0"/>
                  </a:rPr>
                  <a:t>drainage</a:t>
                </a:r>
                <a:r>
                  <a:rPr lang="de-DE" altLang="en-DE" sz="1400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 due </a:t>
                </a:r>
                <a:r>
                  <a:rPr lang="de-DE" altLang="en-DE" sz="1400" dirty="0" err="1">
                    <a:solidFill>
                      <a:srgbClr val="000000"/>
                    </a:solidFill>
                    <a:latin typeface="Verdana" panose="020B0604030504040204" pitchFamily="34" charset="0"/>
                  </a:rPr>
                  <a:t>to</a:t>
                </a:r>
                <a:r>
                  <a:rPr lang="de-DE" altLang="en-DE" sz="1400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 </a:t>
                </a:r>
                <a:r>
                  <a:rPr lang="de-DE" altLang="en-DE" sz="1400" dirty="0" err="1">
                    <a:solidFill>
                      <a:srgbClr val="000000"/>
                    </a:solidFill>
                    <a:latin typeface="Verdana" panose="020B0604030504040204" pitchFamily="34" charset="0"/>
                  </a:rPr>
                  <a:t>gravitation</a:t>
                </a:r>
                <a:r>
                  <a:rPr lang="de-DE" altLang="en-DE" sz="1400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.  </a:t>
                </a:r>
              </a:p>
              <a:p>
                <a:pPr eaLnBrk="1" hangingPunct="1">
                  <a:spcAft>
                    <a:spcPts val="600"/>
                  </a:spcAft>
                  <a:buFont typeface="Verdana" panose="020B0604030504040204" pitchFamily="34" charset="0"/>
                  <a:buNone/>
                </a:pPr>
                <a:endParaRPr lang="de-DE" altLang="en-DE" sz="1400" dirty="0">
                  <a:solidFill>
                    <a:srgbClr val="000000"/>
                  </a:solidFill>
                  <a:latin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12290" name="Text Box 2">
                <a:extLst>
                  <a:ext uri="{FF2B5EF4-FFF2-40B4-BE49-F238E27FC236}">
                    <a16:creationId xmlns:a16="http://schemas.microsoft.com/office/drawing/2014/main" id="{22106724-F13F-45F3-97A3-62814681C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0113" y="1628775"/>
                <a:ext cx="7864475" cy="1802674"/>
              </a:xfrm>
              <a:prstGeom prst="rect">
                <a:avLst/>
              </a:prstGeom>
              <a:blipFill>
                <a:blip r:embed="rId3"/>
                <a:stretch>
                  <a:fillRect l="-310" t="-33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291" name="Group 3">
            <a:extLst>
              <a:ext uri="{FF2B5EF4-FFF2-40B4-BE49-F238E27FC236}">
                <a16:creationId xmlns:a16="http://schemas.microsoft.com/office/drawing/2014/main" id="{67018AEF-09B2-4D34-A31A-A3AB4D253B54}"/>
              </a:ext>
            </a:extLst>
          </p:cNvPr>
          <p:cNvGrpSpPr>
            <a:grpSpLocks/>
          </p:cNvGrpSpPr>
          <p:nvPr/>
        </p:nvGrpSpPr>
        <p:grpSpPr bwMode="auto">
          <a:xfrm>
            <a:off x="2339975" y="3140968"/>
            <a:ext cx="4968329" cy="3129657"/>
            <a:chOff x="1474" y="1797"/>
            <a:chExt cx="3294" cy="2153"/>
          </a:xfrm>
        </p:grpSpPr>
        <p:pic>
          <p:nvPicPr>
            <p:cNvPr id="12292" name="Picture 4">
              <a:extLst>
                <a:ext uri="{FF2B5EF4-FFF2-40B4-BE49-F238E27FC236}">
                  <a16:creationId xmlns:a16="http://schemas.microsoft.com/office/drawing/2014/main" id="{2D6D2D12-F5D4-4A38-85E1-F7553571F2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4" y="1797"/>
              <a:ext cx="3143" cy="2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2293" name="Text Box 5">
              <a:extLst>
                <a:ext uri="{FF2B5EF4-FFF2-40B4-BE49-F238E27FC236}">
                  <a16:creationId xmlns:a16="http://schemas.microsoft.com/office/drawing/2014/main" id="{856C926A-9807-4AE0-87C0-FB8FFF7C55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1" y="3772"/>
              <a:ext cx="329" cy="17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n-GB" altLang="en-DE" sz="1200" b="0">
                  <a:solidFill>
                    <a:srgbClr val="000000"/>
                  </a:solidFill>
                  <a:latin typeface="Verdana" panose="020B0604030504040204" pitchFamily="34" charset="0"/>
                </a:rPr>
                <a:t>clay</a:t>
              </a:r>
            </a:p>
          </p:txBody>
        </p:sp>
        <p:sp>
          <p:nvSpPr>
            <p:cNvPr id="12294" name="Text Box 6">
              <a:extLst>
                <a:ext uri="{FF2B5EF4-FFF2-40B4-BE49-F238E27FC236}">
                  <a16:creationId xmlns:a16="http://schemas.microsoft.com/office/drawing/2014/main" id="{0F6A6F23-8772-4769-A4E6-8553DAD813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4" y="3777"/>
              <a:ext cx="372" cy="17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en-GB" altLang="en-DE" sz="1200" b="0">
                  <a:solidFill>
                    <a:srgbClr val="000000"/>
                  </a:solidFill>
                  <a:latin typeface="Verdana" panose="020B0604030504040204" pitchFamily="34" charset="0"/>
                </a:rPr>
                <a:t>silt</a:t>
              </a:r>
            </a:p>
          </p:txBody>
        </p:sp>
        <p:sp>
          <p:nvSpPr>
            <p:cNvPr id="12295" name="Text Box 7">
              <a:extLst>
                <a:ext uri="{FF2B5EF4-FFF2-40B4-BE49-F238E27FC236}">
                  <a16:creationId xmlns:a16="http://schemas.microsoft.com/office/drawing/2014/main" id="{54256309-A18D-4AAF-B398-7BCF0DDB7C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3756"/>
              <a:ext cx="372" cy="17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en-GB" altLang="en-DE" sz="1200" b="0">
                  <a:solidFill>
                    <a:srgbClr val="000000"/>
                  </a:solidFill>
                  <a:latin typeface="Verdana" panose="020B0604030504040204" pitchFamily="34" charset="0"/>
                </a:rPr>
                <a:t>sand</a:t>
              </a:r>
            </a:p>
          </p:txBody>
        </p:sp>
        <p:sp>
          <p:nvSpPr>
            <p:cNvPr id="12296" name="Text Box 8">
              <a:extLst>
                <a:ext uri="{FF2B5EF4-FFF2-40B4-BE49-F238E27FC236}">
                  <a16:creationId xmlns:a16="http://schemas.microsoft.com/office/drawing/2014/main" id="{0B19C3FB-7444-417C-BDE0-B48B8BEDA7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0" y="3761"/>
              <a:ext cx="498" cy="17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en-GB" altLang="en-DE" sz="1200" b="0">
                  <a:solidFill>
                    <a:srgbClr val="000000"/>
                  </a:solidFill>
                  <a:latin typeface="Verdana" panose="020B0604030504040204" pitchFamily="34" charset="0"/>
                </a:rPr>
                <a:t>gravel</a:t>
              </a:r>
            </a:p>
          </p:txBody>
        </p:sp>
        <p:sp>
          <p:nvSpPr>
            <p:cNvPr id="12297" name="Text Box 9">
              <a:extLst>
                <a:ext uri="{FF2B5EF4-FFF2-40B4-BE49-F238E27FC236}">
                  <a16:creationId xmlns:a16="http://schemas.microsoft.com/office/drawing/2014/main" id="{BFC08AD1-F2BD-4580-A11F-A6D7DEF8E1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9" y="3761"/>
              <a:ext cx="589" cy="17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en-GB" altLang="en-DE" sz="1200" b="0">
                  <a:solidFill>
                    <a:srgbClr val="000000"/>
                  </a:solidFill>
                  <a:latin typeface="Verdana" panose="020B0604030504040204" pitchFamily="34" charset="0"/>
                </a:rPr>
                <a:t>cobbles</a:t>
              </a:r>
            </a:p>
          </p:txBody>
        </p:sp>
        <p:sp>
          <p:nvSpPr>
            <p:cNvPr id="12298" name="Text Box 10">
              <a:extLst>
                <a:ext uri="{FF2B5EF4-FFF2-40B4-BE49-F238E27FC236}">
                  <a16:creationId xmlns:a16="http://schemas.microsoft.com/office/drawing/2014/main" id="{1B6A334A-1140-4A57-8E51-4E9E05AC81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900000">
              <a:off x="2233" y="2156"/>
              <a:ext cx="1065" cy="17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en-GB" altLang="en-DE" sz="1200" b="0">
                  <a:solidFill>
                    <a:srgbClr val="000000"/>
                  </a:solidFill>
                  <a:latin typeface="Verdana" panose="020B0604030504040204" pitchFamily="34" charset="0"/>
                </a:rPr>
                <a:t>total porosity</a:t>
              </a:r>
            </a:p>
          </p:txBody>
        </p:sp>
        <p:sp>
          <p:nvSpPr>
            <p:cNvPr id="12299" name="Text Box 11">
              <a:extLst>
                <a:ext uri="{FF2B5EF4-FFF2-40B4-BE49-F238E27FC236}">
                  <a16:creationId xmlns:a16="http://schemas.microsoft.com/office/drawing/2014/main" id="{681231C7-8449-486A-B6F6-BE85D31803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500000">
              <a:off x="1850" y="3017"/>
              <a:ext cx="678" cy="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en-GB" altLang="en-DE" sz="1200" b="0">
                  <a:solidFill>
                    <a:srgbClr val="000000"/>
                  </a:solidFill>
                  <a:latin typeface="Verdana" panose="020B0604030504040204" pitchFamily="34" charset="0"/>
                </a:rPr>
                <a:t>effective</a:t>
              </a:r>
            </a:p>
            <a:p>
              <a:pPr algn="ctr" eaLnBrk="1" hangingPunct="1">
                <a:buClrTx/>
                <a:buFontTx/>
                <a:buNone/>
              </a:pPr>
              <a:r>
                <a:rPr lang="en-GB" altLang="en-DE" sz="1200" b="0">
                  <a:solidFill>
                    <a:srgbClr val="000000"/>
                  </a:solidFill>
                  <a:latin typeface="Verdana" panose="020B0604030504040204" pitchFamily="34" charset="0"/>
                </a:rPr>
                <a:t>porosity</a:t>
              </a:r>
            </a:p>
          </p:txBody>
        </p:sp>
        <p:sp>
          <p:nvSpPr>
            <p:cNvPr id="12300" name="Rectangle 12">
              <a:extLst>
                <a:ext uri="{FF2B5EF4-FFF2-40B4-BE49-F238E27FC236}">
                  <a16:creationId xmlns:a16="http://schemas.microsoft.com/office/drawing/2014/main" id="{60D71375-C1BE-4357-A8DC-996E2DC37A0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400000">
              <a:off x="1743" y="3336"/>
              <a:ext cx="250" cy="14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1" name="Text Box 13">
              <a:extLst>
                <a:ext uri="{FF2B5EF4-FFF2-40B4-BE49-F238E27FC236}">
                  <a16:creationId xmlns:a16="http://schemas.microsoft.com/office/drawing/2014/main" id="{E55F0381-762A-43F2-9C56-A75A7CFD48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40" y="3179"/>
              <a:ext cx="1125" cy="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en-GB" altLang="en-DE" sz="1200" b="0">
                  <a:solidFill>
                    <a:srgbClr val="000000"/>
                  </a:solidFill>
                  <a:latin typeface="Verdana" panose="020B0604030504040204" pitchFamily="34" charset="0"/>
                </a:rPr>
                <a:t>specific retention </a:t>
              </a:r>
            </a:p>
            <a:p>
              <a:pPr algn="ctr" eaLnBrk="1" hangingPunct="1">
                <a:buClrTx/>
                <a:buFontTx/>
                <a:buNone/>
              </a:pPr>
              <a:r>
                <a:rPr lang="en-GB" altLang="en-DE" sz="1200" b="0">
                  <a:solidFill>
                    <a:srgbClr val="000000"/>
                  </a:solidFill>
                  <a:latin typeface="Verdana" panose="020B0604030504040204" pitchFamily="34" charset="0"/>
                </a:rPr>
                <a:t>(mean)</a:t>
              </a:r>
            </a:p>
          </p:txBody>
        </p:sp>
        <p:sp>
          <p:nvSpPr>
            <p:cNvPr id="12302" name="Text Box 14">
              <a:extLst>
                <a:ext uri="{FF2B5EF4-FFF2-40B4-BE49-F238E27FC236}">
                  <a16:creationId xmlns:a16="http://schemas.microsoft.com/office/drawing/2014/main" id="{7BCE53C1-D6BA-4A55-83A4-0B8DA77EDC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9" y="2474"/>
              <a:ext cx="725" cy="1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en-GB" altLang="en-DE" sz="1200" b="0">
                  <a:solidFill>
                    <a:srgbClr val="000000"/>
                  </a:solidFill>
                  <a:latin typeface="Verdana" panose="020B0604030504040204" pitchFamily="34" charset="0"/>
                </a:rPr>
                <a:t>(well sorted)</a:t>
              </a:r>
            </a:p>
          </p:txBody>
        </p:sp>
        <p:sp>
          <p:nvSpPr>
            <p:cNvPr id="12303" name="Text Box 15">
              <a:extLst>
                <a:ext uri="{FF2B5EF4-FFF2-40B4-BE49-F238E27FC236}">
                  <a16:creationId xmlns:a16="http://schemas.microsoft.com/office/drawing/2014/main" id="{2919CB02-C384-4CD6-AF13-C8F23822D2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1" y="3499"/>
              <a:ext cx="997" cy="1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9pPr>
            </a:lstStyle>
            <a:p>
              <a:pPr algn="r" eaLnBrk="1" hangingPunct="1">
                <a:buClrTx/>
                <a:buFontTx/>
                <a:buNone/>
              </a:pPr>
              <a:r>
                <a:rPr lang="en-GB" altLang="en-DE" sz="1200" b="0">
                  <a:solidFill>
                    <a:srgbClr val="000000"/>
                  </a:solidFill>
                  <a:latin typeface="Verdana" panose="020B0604030504040204" pitchFamily="34" charset="0"/>
                </a:rPr>
                <a:t>(well sorted)</a:t>
              </a:r>
            </a:p>
          </p:txBody>
        </p:sp>
        <p:sp>
          <p:nvSpPr>
            <p:cNvPr id="12304" name="Text Box 16">
              <a:extLst>
                <a:ext uri="{FF2B5EF4-FFF2-40B4-BE49-F238E27FC236}">
                  <a16:creationId xmlns:a16="http://schemas.microsoft.com/office/drawing/2014/main" id="{807C2125-B069-4414-B7C3-AAEDCC2C33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200000">
              <a:off x="3515" y="2951"/>
              <a:ext cx="725" cy="1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000" b="1">
                  <a:solidFill>
                    <a:srgbClr val="808080"/>
                  </a:solidFill>
                  <a:latin typeface="Microsoft Sans Serif" panose="020B0604020202020204" pitchFamily="34" charset="0"/>
                  <a:cs typeface="Noto Sans CJK SC" charset="0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en-GB" altLang="en-DE" sz="1200" b="0">
                  <a:solidFill>
                    <a:srgbClr val="000000"/>
                  </a:solidFill>
                  <a:latin typeface="Verdana" panose="020B0604030504040204" pitchFamily="34" charset="0"/>
                </a:rPr>
                <a:t>(mean)</a:t>
              </a:r>
            </a:p>
          </p:txBody>
        </p:sp>
        <p:sp>
          <p:nvSpPr>
            <p:cNvPr id="12305" name="Rectangle 17">
              <a:extLst>
                <a:ext uri="{FF2B5EF4-FFF2-40B4-BE49-F238E27FC236}">
                  <a16:creationId xmlns:a16="http://schemas.microsoft.com/office/drawing/2014/main" id="{8CEAD88E-56C1-4CA2-8252-2D39B2B6DBC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00000">
              <a:off x="3243" y="3299"/>
              <a:ext cx="135" cy="1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6" name="Rectangle 18">
              <a:extLst>
                <a:ext uri="{FF2B5EF4-FFF2-40B4-BE49-F238E27FC236}">
                  <a16:creationId xmlns:a16="http://schemas.microsoft.com/office/drawing/2014/main" id="{D53D6530-9515-4471-A048-6AFE7F230DA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125" y="3255"/>
              <a:ext cx="135" cy="1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7" name="Rectangle 19">
              <a:extLst>
                <a:ext uri="{FF2B5EF4-FFF2-40B4-BE49-F238E27FC236}">
                  <a16:creationId xmlns:a16="http://schemas.microsoft.com/office/drawing/2014/main" id="{C036B0E0-C472-4A94-B5E4-7C062DD910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00000">
              <a:off x="3034" y="3209"/>
              <a:ext cx="135" cy="1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8" name="Rectangle 20">
              <a:extLst>
                <a:ext uri="{FF2B5EF4-FFF2-40B4-BE49-F238E27FC236}">
                  <a16:creationId xmlns:a16="http://schemas.microsoft.com/office/drawing/2014/main" id="{B9ABF25B-D764-4001-8C3C-46E846CA2F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4" y="2417"/>
              <a:ext cx="90" cy="1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9" name="Rectangle 21">
              <a:extLst>
                <a:ext uri="{FF2B5EF4-FFF2-40B4-BE49-F238E27FC236}">
                  <a16:creationId xmlns:a16="http://schemas.microsoft.com/office/drawing/2014/main" id="{E829AC2C-96FD-4D17-874A-6E5660BCD1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900000">
              <a:off x="2236" y="2441"/>
              <a:ext cx="90" cy="1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10" name="Rectangle 22">
              <a:extLst>
                <a:ext uri="{FF2B5EF4-FFF2-40B4-BE49-F238E27FC236}">
                  <a16:creationId xmlns:a16="http://schemas.microsoft.com/office/drawing/2014/main" id="{AC426C4E-3E35-48A2-817F-2345C4AC5B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5" y="2490"/>
              <a:ext cx="90" cy="6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Box 1">
            <a:extLst>
              <a:ext uri="{FF2B5EF4-FFF2-40B4-BE49-F238E27FC236}">
                <a16:creationId xmlns:a16="http://schemas.microsoft.com/office/drawing/2014/main" id="{E2B05729-5A71-4973-A277-359E07A29D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1196975"/>
            <a:ext cx="5256213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en-GB" altLang="en-DE" sz="1800" dirty="0">
                <a:solidFill>
                  <a:srgbClr val="0B2A51"/>
                </a:solidFill>
                <a:latin typeface="Verdana" panose="020B0604030504040204" pitchFamily="34" charset="0"/>
              </a:rPr>
              <a:t>Aquifer, Aquitard, Aquiclude, Aquifuge</a:t>
            </a:r>
          </a:p>
        </p:txBody>
      </p:sp>
      <p:sp>
        <p:nvSpPr>
          <p:cNvPr id="13314" name="Text Box 2">
            <a:extLst>
              <a:ext uri="{FF2B5EF4-FFF2-40B4-BE49-F238E27FC236}">
                <a16:creationId xmlns:a16="http://schemas.microsoft.com/office/drawing/2014/main" id="{89DF4489-1D52-4D5F-9CB8-33AF4B7FF2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1628775"/>
            <a:ext cx="7864475" cy="2125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92100" indent="-290513"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31813" algn="l"/>
                <a:tab pos="798513" algn="l"/>
                <a:tab pos="1065213" algn="l"/>
                <a:tab pos="1331913" algn="l"/>
                <a:tab pos="1600200" algn="l"/>
                <a:tab pos="1865313" algn="l"/>
                <a:tab pos="2132013" algn="l"/>
                <a:tab pos="2398713" algn="l"/>
                <a:tab pos="2665413" algn="l"/>
                <a:tab pos="2932113" algn="l"/>
                <a:tab pos="3200400" algn="l"/>
                <a:tab pos="3465513" algn="l"/>
                <a:tab pos="3732213" algn="l"/>
                <a:tab pos="3998913" algn="l"/>
                <a:tab pos="4265613" algn="l"/>
                <a:tab pos="4532313" algn="l"/>
                <a:tab pos="4800600" algn="l"/>
                <a:tab pos="5065713" algn="l"/>
                <a:tab pos="5332413" algn="l"/>
                <a:tab pos="5599113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spcAft>
                <a:spcPts val="600"/>
              </a:spcAft>
              <a:buClrTx/>
              <a:buFontTx/>
              <a:buNone/>
            </a:pP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	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Subterranean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formations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can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be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classified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by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capability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to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store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and/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or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transmit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groundwater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under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natural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conditions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:</a:t>
            </a:r>
          </a:p>
          <a:p>
            <a:pPr marL="290513" indent="-288925"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An </a:t>
            </a:r>
            <a:r>
              <a:rPr lang="de-DE" altLang="en-DE" sz="1400" u="sng" dirty="0" err="1">
                <a:solidFill>
                  <a:srgbClr val="000000"/>
                </a:solidFill>
                <a:latin typeface="Verdana" panose="020B0604030504040204" pitchFamily="34" charset="0"/>
              </a:rPr>
              <a:t>aquifer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or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a </a:t>
            </a:r>
            <a:r>
              <a:rPr lang="de-DE" altLang="en-DE" sz="1400" u="sng" dirty="0" err="1">
                <a:solidFill>
                  <a:srgbClr val="000000"/>
                </a:solidFill>
                <a:latin typeface="Verdana" panose="020B0604030504040204" pitchFamily="34" charset="0"/>
              </a:rPr>
              <a:t>groundwater</a:t>
            </a:r>
            <a:r>
              <a:rPr lang="de-DE" altLang="en-DE" sz="1400" u="sng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u="sng" dirty="0" err="1">
                <a:solidFill>
                  <a:srgbClr val="000000"/>
                </a:solidFill>
                <a:latin typeface="Verdana" panose="020B0604030504040204" pitchFamily="34" charset="0"/>
              </a:rPr>
              <a:t>reservoir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can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store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and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transmit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significant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(=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exploitable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)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amounts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of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groundwater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</a:p>
          <a:p>
            <a:pPr marL="290513" indent="-288925"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An </a:t>
            </a:r>
            <a:r>
              <a:rPr lang="de-DE" altLang="en-DE" sz="1400" u="sng" dirty="0" err="1">
                <a:solidFill>
                  <a:srgbClr val="000000"/>
                </a:solidFill>
                <a:latin typeface="Verdana" panose="020B0604030504040204" pitchFamily="34" charset="0"/>
              </a:rPr>
              <a:t>aquitard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can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store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and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transmit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groundwater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but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to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a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much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lesser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extent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than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an (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adjacent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)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aquifer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</a:p>
          <a:p>
            <a:pPr marL="290513" indent="-288925"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An </a:t>
            </a:r>
            <a:r>
              <a:rPr lang="de-DE" altLang="en-DE" sz="1400" u="sng" dirty="0" err="1">
                <a:solidFill>
                  <a:srgbClr val="000000"/>
                </a:solidFill>
                <a:latin typeface="Verdana" panose="020B0604030504040204" pitchFamily="34" charset="0"/>
              </a:rPr>
              <a:t>aquiclude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can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store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groundwater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but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cannot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transmit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groundwater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</a:p>
          <a:p>
            <a:pPr marL="290513" indent="-288925" eaLnBrk="1" hangingPunct="1">
              <a:spcAft>
                <a:spcPts val="60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An </a:t>
            </a:r>
            <a:r>
              <a:rPr lang="de-DE" altLang="en-DE" sz="1400" u="sng" dirty="0" err="1">
                <a:solidFill>
                  <a:srgbClr val="000000"/>
                </a:solidFill>
                <a:latin typeface="Verdana" panose="020B0604030504040204" pitchFamily="34" charset="0"/>
              </a:rPr>
              <a:t>aquifuge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can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neither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store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nor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transmit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groundwater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</a:p>
        </p:txBody>
      </p:sp>
      <p:pic>
        <p:nvPicPr>
          <p:cNvPr id="13315" name="Picture 3">
            <a:extLst>
              <a:ext uri="{FF2B5EF4-FFF2-40B4-BE49-F238E27FC236}">
                <a16:creationId xmlns:a16="http://schemas.microsoft.com/office/drawing/2014/main" id="{ED9E4B35-DACD-49EE-944A-6AC32404C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3925888"/>
            <a:ext cx="7921625" cy="2217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6" name="Text Box 4">
            <a:extLst>
              <a:ext uri="{FF2B5EF4-FFF2-40B4-BE49-F238E27FC236}">
                <a16:creationId xmlns:a16="http://schemas.microsoft.com/office/drawing/2014/main" id="{A90BABFB-BB31-4AA4-B99B-3AFDF5E662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6425" y="4591050"/>
            <a:ext cx="773113" cy="1222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de-DE" altLang="en-DE" sz="800" b="0">
                <a:solidFill>
                  <a:srgbClr val="000000"/>
                </a:solidFill>
                <a:latin typeface="Verdana" panose="020B0604030504040204" pitchFamily="34" charset="0"/>
              </a:rPr>
              <a:t>medium sand</a:t>
            </a:r>
          </a:p>
        </p:txBody>
      </p:sp>
      <p:sp>
        <p:nvSpPr>
          <p:cNvPr id="13317" name="Text Box 5">
            <a:extLst>
              <a:ext uri="{FF2B5EF4-FFF2-40B4-BE49-F238E27FC236}">
                <a16:creationId xmlns:a16="http://schemas.microsoft.com/office/drawing/2014/main" id="{2101F04A-6D3C-4F24-923F-9FF4BEDE63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4688" y="5091113"/>
            <a:ext cx="714375" cy="1222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de-DE" altLang="en-DE" sz="800" b="0">
                <a:solidFill>
                  <a:srgbClr val="000000"/>
                </a:solidFill>
                <a:latin typeface="Verdana" panose="020B0604030504040204" pitchFamily="34" charset="0"/>
              </a:rPr>
              <a:t>fine sand</a:t>
            </a:r>
          </a:p>
        </p:txBody>
      </p:sp>
      <p:sp>
        <p:nvSpPr>
          <p:cNvPr id="13318" name="Text Box 6">
            <a:extLst>
              <a:ext uri="{FF2B5EF4-FFF2-40B4-BE49-F238E27FC236}">
                <a16:creationId xmlns:a16="http://schemas.microsoft.com/office/drawing/2014/main" id="{19AF5DC1-DC28-41C0-B93A-F3C2FC3334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8138" y="5086350"/>
            <a:ext cx="785812" cy="1222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de-DE" altLang="en-DE" sz="800" b="0" dirty="0" err="1">
                <a:solidFill>
                  <a:srgbClr val="000000"/>
                </a:solidFill>
                <a:latin typeface="Verdana" panose="020B0604030504040204" pitchFamily="34" charset="0"/>
              </a:rPr>
              <a:t>clay</a:t>
            </a:r>
            <a:r>
              <a:rPr lang="de-DE" altLang="en-DE" sz="800" b="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</a:p>
        </p:txBody>
      </p:sp>
      <p:sp>
        <p:nvSpPr>
          <p:cNvPr id="13319" name="Text Box 7">
            <a:extLst>
              <a:ext uri="{FF2B5EF4-FFF2-40B4-BE49-F238E27FC236}">
                <a16:creationId xmlns:a16="http://schemas.microsoft.com/office/drawing/2014/main" id="{0FAD4B9E-2C8D-4DE1-9B50-4A56DB1B75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5281613"/>
            <a:ext cx="785812" cy="1222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de-DE" altLang="en-DE" sz="800" b="0">
                <a:solidFill>
                  <a:srgbClr val="000000"/>
                </a:solidFill>
                <a:latin typeface="Verdana" panose="020B0604030504040204" pitchFamily="34" charset="0"/>
              </a:rPr>
              <a:t>coarse sand</a:t>
            </a:r>
          </a:p>
        </p:txBody>
      </p:sp>
      <p:sp>
        <p:nvSpPr>
          <p:cNvPr id="13320" name="Text Box 8">
            <a:extLst>
              <a:ext uri="{FF2B5EF4-FFF2-40B4-BE49-F238E27FC236}">
                <a16:creationId xmlns:a16="http://schemas.microsoft.com/office/drawing/2014/main" id="{EACA2827-3465-4CE9-9D19-6D28476F3C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4813" y="5553075"/>
            <a:ext cx="714375" cy="1222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de-DE" altLang="en-DE" sz="800" b="0">
                <a:solidFill>
                  <a:srgbClr val="000000"/>
                </a:solidFill>
                <a:latin typeface="Verdana" panose="020B0604030504040204" pitchFamily="34" charset="0"/>
              </a:rPr>
              <a:t>silt</a:t>
            </a:r>
          </a:p>
        </p:txBody>
      </p:sp>
      <p:sp>
        <p:nvSpPr>
          <p:cNvPr id="13321" name="Text Box 9">
            <a:extLst>
              <a:ext uri="{FF2B5EF4-FFF2-40B4-BE49-F238E27FC236}">
                <a16:creationId xmlns:a16="http://schemas.microsoft.com/office/drawing/2014/main" id="{46F7494C-1A56-4B7E-959F-165D08230A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1963" y="5734050"/>
            <a:ext cx="3438525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en-DE" sz="1400" b="0">
                <a:solidFill>
                  <a:srgbClr val="FFFFFF"/>
                </a:solidFill>
                <a:latin typeface="Verdana" panose="020B0604030504040204" pitchFamily="34" charset="0"/>
              </a:rPr>
              <a:t>example from a computer model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Box 1">
            <a:extLst>
              <a:ext uri="{FF2B5EF4-FFF2-40B4-BE49-F238E27FC236}">
                <a16:creationId xmlns:a16="http://schemas.microsoft.com/office/drawing/2014/main" id="{CD8B2F47-BE69-401B-BF2B-D84E79CC1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200" y="1124744"/>
            <a:ext cx="7135813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r>
              <a:rPr lang="de-DE" altLang="en-DE" sz="1800" dirty="0">
                <a:solidFill>
                  <a:srgbClr val="0B2A51"/>
                </a:solidFill>
                <a:latin typeface="Verdana" panose="020B0604030504040204" pitchFamily="34" charset="0"/>
              </a:rPr>
              <a:t>Top, Bottom, and </a:t>
            </a:r>
            <a:r>
              <a:rPr lang="de-DE" altLang="en-DE" sz="1800" dirty="0" err="1">
                <a:solidFill>
                  <a:srgbClr val="0B2A51"/>
                </a:solidFill>
                <a:latin typeface="Verdana" panose="020B0604030504040204" pitchFamily="34" charset="0"/>
              </a:rPr>
              <a:t>Thickness</a:t>
            </a:r>
            <a:endParaRPr lang="de-DE" altLang="en-DE" sz="1800" dirty="0">
              <a:solidFill>
                <a:srgbClr val="0B2A51"/>
              </a:solidFill>
              <a:latin typeface="Verdana" panose="020B0604030504040204" pitchFamily="34" charset="0"/>
            </a:endParaRPr>
          </a:p>
        </p:txBody>
      </p:sp>
      <p:sp>
        <p:nvSpPr>
          <p:cNvPr id="14338" name="Text Box 2">
            <a:extLst>
              <a:ext uri="{FF2B5EF4-FFF2-40B4-BE49-F238E27FC236}">
                <a16:creationId xmlns:a16="http://schemas.microsoft.com/office/drawing/2014/main" id="{6501B892-BF93-405E-9CE1-F535909B2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4" y="1484784"/>
            <a:ext cx="7871528" cy="2987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marL="265113" indent="-265113"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marL="288000">
              <a:spcAft>
                <a:spcPts val="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Aquifers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usually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appear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“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layers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“, i.e.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their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lateral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extent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rather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large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compared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to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their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vertical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extent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(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maybe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10 – 100 km vs. 10 – 100 m).</a:t>
            </a:r>
          </a:p>
          <a:p>
            <a:pPr marL="288000">
              <a:spcAft>
                <a:spcPts val="0"/>
              </a:spcAft>
              <a:buFont typeface="Verdana" panose="020B0604030504040204" pitchFamily="34" charset="0"/>
              <a:buChar char="•"/>
            </a:pPr>
            <a:endParaRPr lang="de-DE" altLang="en-DE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288000">
              <a:spcAft>
                <a:spcPts val="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The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upper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aquifer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boundary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called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u="sng" dirty="0" err="1">
                <a:solidFill>
                  <a:srgbClr val="000000"/>
                </a:solidFill>
                <a:latin typeface="Verdana" panose="020B0604030504040204" pitchFamily="34" charset="0"/>
              </a:rPr>
              <a:t>aquifer</a:t>
            </a:r>
            <a:r>
              <a:rPr lang="de-DE" altLang="en-DE" sz="1400" u="sng" dirty="0">
                <a:solidFill>
                  <a:srgbClr val="000000"/>
                </a:solidFill>
                <a:latin typeface="Verdana" panose="020B0604030504040204" pitchFamily="34" charset="0"/>
              </a:rPr>
              <a:t> top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;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lower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boundary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called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u="sng" dirty="0" err="1">
                <a:solidFill>
                  <a:srgbClr val="000000"/>
                </a:solidFill>
                <a:latin typeface="Verdana" panose="020B0604030504040204" pitchFamily="34" charset="0"/>
              </a:rPr>
              <a:t>aquifer</a:t>
            </a:r>
            <a:r>
              <a:rPr lang="de-DE" altLang="en-DE" sz="1400" u="sng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u="sng" dirty="0" err="1">
                <a:solidFill>
                  <a:srgbClr val="000000"/>
                </a:solidFill>
                <a:latin typeface="Verdana" panose="020B0604030504040204" pitchFamily="34" charset="0"/>
              </a:rPr>
              <a:t>bottom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</a:p>
          <a:p>
            <a:pPr marL="288000">
              <a:spcAft>
                <a:spcPts val="0"/>
              </a:spcAft>
              <a:buFont typeface="Verdana" panose="020B0604030504040204" pitchFamily="34" charset="0"/>
              <a:buChar char="•"/>
            </a:pPr>
            <a:endParaRPr lang="de-DE" altLang="en-DE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288000">
              <a:spcAft>
                <a:spcPts val="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The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vertical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distance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between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aquifer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top and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aquifer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bottom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is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called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u="sng" dirty="0" err="1">
                <a:solidFill>
                  <a:srgbClr val="000000"/>
                </a:solidFill>
                <a:latin typeface="Verdana" panose="020B0604030504040204" pitchFamily="34" charset="0"/>
              </a:rPr>
              <a:t>aquifer</a:t>
            </a:r>
            <a:r>
              <a:rPr lang="de-DE" altLang="en-DE" sz="1400" u="sng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u="sng" dirty="0" err="1">
                <a:solidFill>
                  <a:srgbClr val="000000"/>
                </a:solidFill>
                <a:latin typeface="Verdana" panose="020B0604030504040204" pitchFamily="34" charset="0"/>
              </a:rPr>
              <a:t>thickness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. </a:t>
            </a:r>
          </a:p>
          <a:p>
            <a:pPr marL="288000">
              <a:spcAft>
                <a:spcPts val="0"/>
              </a:spcAft>
              <a:buFont typeface="Verdana" panose="020B0604030504040204" pitchFamily="34" charset="0"/>
              <a:buChar char="•"/>
            </a:pPr>
            <a:endParaRPr lang="de-DE" altLang="en-DE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288000">
              <a:spcAft>
                <a:spcPts val="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Upper and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lower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aquifer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boundaries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do not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have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to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be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horizontal and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thickness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may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be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spatially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variable.</a:t>
            </a:r>
          </a:p>
          <a:p>
            <a:pPr marL="288000">
              <a:spcAft>
                <a:spcPts val="0"/>
              </a:spcAft>
              <a:buFont typeface="Verdana" panose="020B0604030504040204" pitchFamily="34" charset="0"/>
              <a:buChar char="•"/>
            </a:pPr>
            <a:endParaRPr lang="de-DE" altLang="en-DE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288000">
              <a:spcAft>
                <a:spcPts val="0"/>
              </a:spcAft>
              <a:buFont typeface="Verdana" panose="020B0604030504040204" pitchFamily="34" charset="0"/>
              <a:buChar char="•"/>
            </a:pP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Schematic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example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(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vertical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cross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de-DE" altLang="en-DE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section</a:t>
            </a:r>
            <a:r>
              <a:rPr lang="de-DE" altLang="en-DE" sz="1400" dirty="0">
                <a:solidFill>
                  <a:srgbClr val="000000"/>
                </a:solidFill>
                <a:latin typeface="Verdana" panose="020B0604030504040204" pitchFamily="34" charset="0"/>
              </a:rPr>
              <a:t>):</a:t>
            </a:r>
          </a:p>
        </p:txBody>
      </p:sp>
      <p:sp>
        <p:nvSpPr>
          <p:cNvPr id="14339" name="Freeform 3">
            <a:extLst>
              <a:ext uri="{FF2B5EF4-FFF2-40B4-BE49-F238E27FC236}">
                <a16:creationId xmlns:a16="http://schemas.microsoft.com/office/drawing/2014/main" id="{05CB5E7F-2371-414F-8BE8-356A784DE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1788" y="4981153"/>
            <a:ext cx="6192837" cy="431800"/>
          </a:xfrm>
          <a:custGeom>
            <a:avLst/>
            <a:gdLst>
              <a:gd name="G0" fmla="+- 272 0 0"/>
              <a:gd name="G1" fmla="+- 1 0 0"/>
              <a:gd name="G2" fmla="+- 1 0 0"/>
              <a:gd name="G3" fmla="+- 1 0 0"/>
              <a:gd name="G4" fmla="+- 1 0 0"/>
              <a:gd name="G5" fmla="+- 1 0 0"/>
              <a:gd name="G6" fmla="*/ 1 57893 45696"/>
              <a:gd name="G7" fmla="+- 1 0 0"/>
              <a:gd name="G8" fmla="*/ 1 16385 2"/>
              <a:gd name="G9" fmla="+- 1 0 0"/>
              <a:gd name="G10" fmla="+- 1 0 0"/>
              <a:gd name="G11" fmla="+- 1 0 0"/>
              <a:gd name="G12" fmla="+- 1 0 0"/>
              <a:gd name="G13" fmla="+- 32768 0 0"/>
              <a:gd name="G14" fmla="+- 1 0 0"/>
              <a:gd name="T0" fmla="*/ 0 w 3901"/>
              <a:gd name="T1" fmla="*/ 2147483646 h 272"/>
              <a:gd name="T2" fmla="*/ 2147483646 w 3901"/>
              <a:gd name="T3" fmla="*/ 2147483646 h 272"/>
              <a:gd name="T4" fmla="*/ 2147483646 w 3901"/>
              <a:gd name="T5" fmla="*/ 2147483646 h 272"/>
              <a:gd name="T6" fmla="*/ 2147483646 w 3901"/>
              <a:gd name="T7" fmla="*/ 2147483646 h 272"/>
              <a:gd name="T8" fmla="*/ 2147483646 w 3901"/>
              <a:gd name="T9" fmla="*/ 2147483646 h 272"/>
              <a:gd name="T10" fmla="*/ 2147483646 w 3901"/>
              <a:gd name="T11" fmla="*/ 2147483646 h 272"/>
              <a:gd name="T12" fmla="*/ 2147483646 w 3901"/>
              <a:gd name="T13" fmla="*/ 2147483646 h 272"/>
              <a:gd name="T14" fmla="*/ 2147483646 w 3901"/>
              <a:gd name="T15" fmla="*/ 2147483646 h 272"/>
              <a:gd name="T16" fmla="*/ 2147483646 w 3901"/>
              <a:gd name="T17" fmla="*/ 2147483646 h 272"/>
              <a:gd name="T18" fmla="*/ 2147483646 w 3901"/>
              <a:gd name="T19" fmla="*/ 2147483646 h 272"/>
              <a:gd name="T20" fmla="*/ 2147483646 w 3901"/>
              <a:gd name="T21" fmla="*/ 2147483646 h 272"/>
              <a:gd name="T22" fmla="*/ 2147483646 w 3901"/>
              <a:gd name="T23" fmla="*/ 0 h 272"/>
              <a:gd name="T24" fmla="*/ 2147483646 w 3901"/>
              <a:gd name="T25" fmla="*/ 2147483646 h 272"/>
              <a:gd name="T26" fmla="*/ 2147483646 w 3901"/>
              <a:gd name="T27" fmla="*/ 2147483646 h 272"/>
              <a:gd name="T28" fmla="*/ 2147483646 w 3901"/>
              <a:gd name="T29" fmla="*/ 2147483646 h 272"/>
              <a:gd name="T30" fmla="*/ 0 w 3901"/>
              <a:gd name="T31" fmla="*/ 0 h 272"/>
              <a:gd name="T32" fmla="*/ 3901 w 3901"/>
              <a:gd name="T33" fmla="*/ 272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T30" t="T31" r="T32" b="T33"/>
            <a:pathLst>
              <a:path w="3901" h="272">
                <a:moveTo>
                  <a:pt x="0" y="272"/>
                </a:moveTo>
                <a:lnTo>
                  <a:pt x="227" y="227"/>
                </a:lnTo>
                <a:lnTo>
                  <a:pt x="318" y="227"/>
                </a:lnTo>
                <a:lnTo>
                  <a:pt x="590" y="182"/>
                </a:lnTo>
                <a:lnTo>
                  <a:pt x="726" y="182"/>
                </a:lnTo>
                <a:lnTo>
                  <a:pt x="953" y="91"/>
                </a:lnTo>
                <a:lnTo>
                  <a:pt x="1134" y="46"/>
                </a:lnTo>
                <a:lnTo>
                  <a:pt x="1406" y="46"/>
                </a:lnTo>
                <a:lnTo>
                  <a:pt x="1678" y="91"/>
                </a:lnTo>
                <a:lnTo>
                  <a:pt x="1996" y="91"/>
                </a:lnTo>
                <a:lnTo>
                  <a:pt x="2359" y="46"/>
                </a:lnTo>
                <a:lnTo>
                  <a:pt x="2722" y="0"/>
                </a:lnTo>
                <a:lnTo>
                  <a:pt x="3084" y="46"/>
                </a:lnTo>
                <a:lnTo>
                  <a:pt x="3538" y="91"/>
                </a:lnTo>
                <a:lnTo>
                  <a:pt x="3901" y="136"/>
                </a:lnTo>
              </a:path>
            </a:pathLst>
          </a:custGeom>
          <a:noFill/>
          <a:ln w="25560" cap="flat">
            <a:solidFill>
              <a:srgbClr val="99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0" name="Freeform 4">
            <a:extLst>
              <a:ext uri="{FF2B5EF4-FFF2-40B4-BE49-F238E27FC236}">
                <a16:creationId xmlns:a16="http://schemas.microsoft.com/office/drawing/2014/main" id="{9D8C3F93-4573-464A-830A-E1DFCDB01F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1788" y="5341515"/>
            <a:ext cx="6192837" cy="360363"/>
          </a:xfrm>
          <a:custGeom>
            <a:avLst/>
            <a:gdLst>
              <a:gd name="G0" fmla="+- 227 0 0"/>
              <a:gd name="G1" fmla="+- 1 0 0"/>
              <a:gd name="G2" fmla="+- 1 0 0"/>
              <a:gd name="G3" fmla="+- 1 0 0"/>
              <a:gd name="T0" fmla="*/ 2540 256 1"/>
              <a:gd name="T1" fmla="*/ 0 256 1"/>
              <a:gd name="G4" fmla="+- 0 T0 T1"/>
              <a:gd name="G5" fmla="sin 45 G4"/>
              <a:gd name="G6" fmla="+- 1 0 0"/>
              <a:gd name="G7" fmla="+- 1 0 0"/>
              <a:gd name="G8" fmla="+- 1 0 0"/>
              <a:gd name="G9" fmla="*/ 1 16385 2"/>
              <a:gd name="G10" fmla="+- 1 0 0"/>
              <a:gd name="G11" fmla="+- 1 0 0"/>
              <a:gd name="G12" fmla="+- 1 0 0"/>
              <a:gd name="G13" fmla="+- 1 0 0"/>
              <a:gd name="G14" fmla="+- 32768 0 0"/>
              <a:gd name="G15" fmla="+- 1 0 0"/>
              <a:gd name="T2" fmla="*/ 0 w 3901"/>
              <a:gd name="T3" fmla="*/ 2147483646 h 227"/>
              <a:gd name="T4" fmla="*/ 2147483646 w 3901"/>
              <a:gd name="T5" fmla="*/ 2147483646 h 227"/>
              <a:gd name="T6" fmla="*/ 2147483646 w 3901"/>
              <a:gd name="T7" fmla="*/ 2147483646 h 227"/>
              <a:gd name="T8" fmla="*/ 2147483646 w 3901"/>
              <a:gd name="T9" fmla="*/ 2147483646 h 227"/>
              <a:gd name="T10" fmla="*/ 2147483646 w 3901"/>
              <a:gd name="T11" fmla="*/ 2147483646 h 227"/>
              <a:gd name="T12" fmla="*/ 2147483646 w 3901"/>
              <a:gd name="T13" fmla="*/ 2147483646 h 227"/>
              <a:gd name="T14" fmla="*/ 2147483646 w 3901"/>
              <a:gd name="T15" fmla="*/ 2147483646 h 227"/>
              <a:gd name="T16" fmla="*/ 2147483646 w 3901"/>
              <a:gd name="T17" fmla="*/ 2147483646 h 227"/>
              <a:gd name="T18" fmla="*/ 2147483646 w 3901"/>
              <a:gd name="T19" fmla="*/ 2147483646 h 227"/>
              <a:gd name="T20" fmla="*/ 2147483646 w 3901"/>
              <a:gd name="T21" fmla="*/ 2147483646 h 227"/>
              <a:gd name="T22" fmla="*/ 2147483646 w 3901"/>
              <a:gd name="T23" fmla="*/ 2147483646 h 227"/>
              <a:gd name="T24" fmla="*/ 2147483646 w 3901"/>
              <a:gd name="T25" fmla="*/ 0 h 227"/>
              <a:gd name="T26" fmla="*/ 2147483646 w 3901"/>
              <a:gd name="T27" fmla="*/ 0 h 227"/>
              <a:gd name="T28" fmla="*/ 2147483646 w 3901"/>
              <a:gd name="T29" fmla="*/ 0 h 227"/>
              <a:gd name="T30" fmla="*/ 2147483646 w 3901"/>
              <a:gd name="T31" fmla="*/ 0 h 227"/>
              <a:gd name="T32" fmla="*/ 0 w 3901"/>
              <a:gd name="T33" fmla="*/ 0 h 227"/>
              <a:gd name="T34" fmla="*/ 3901 w 3901"/>
              <a:gd name="T35" fmla="*/ 227 h 227"/>
            </a:gdLst>
            <a:ahLst/>
            <a:cxnLst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T32" t="T33" r="T34" b="T35"/>
            <a:pathLst>
              <a:path w="3901" h="227">
                <a:moveTo>
                  <a:pt x="0" y="182"/>
                </a:moveTo>
                <a:lnTo>
                  <a:pt x="227" y="182"/>
                </a:lnTo>
                <a:lnTo>
                  <a:pt x="454" y="227"/>
                </a:lnTo>
                <a:lnTo>
                  <a:pt x="862" y="136"/>
                </a:lnTo>
                <a:lnTo>
                  <a:pt x="1134" y="136"/>
                </a:lnTo>
                <a:lnTo>
                  <a:pt x="1451" y="182"/>
                </a:lnTo>
                <a:lnTo>
                  <a:pt x="1724" y="182"/>
                </a:lnTo>
                <a:lnTo>
                  <a:pt x="2041" y="91"/>
                </a:lnTo>
                <a:lnTo>
                  <a:pt x="2313" y="45"/>
                </a:lnTo>
                <a:lnTo>
                  <a:pt x="2540" y="91"/>
                </a:lnTo>
                <a:lnTo>
                  <a:pt x="2812" y="45"/>
                </a:lnTo>
                <a:lnTo>
                  <a:pt x="3084" y="0"/>
                </a:lnTo>
                <a:lnTo>
                  <a:pt x="3447" y="0"/>
                </a:lnTo>
                <a:lnTo>
                  <a:pt x="3765" y="0"/>
                </a:lnTo>
                <a:lnTo>
                  <a:pt x="3901" y="0"/>
                </a:lnTo>
              </a:path>
            </a:pathLst>
          </a:custGeom>
          <a:noFill/>
          <a:ln w="25560" cap="flat">
            <a:solidFill>
              <a:srgbClr val="99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1" name="Text Box 5">
            <a:extLst>
              <a:ext uri="{FF2B5EF4-FFF2-40B4-BE49-F238E27FC236}">
                <a16:creationId xmlns:a16="http://schemas.microsoft.com/office/drawing/2014/main" id="{04394112-2FFA-4776-83DE-0A89125498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3263" y="5170065"/>
            <a:ext cx="899903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en-DE" sz="1400" dirty="0">
                <a:solidFill>
                  <a:srgbClr val="FF0000"/>
                </a:solidFill>
                <a:latin typeface="Verdana" panose="020B0604030504040204" pitchFamily="34" charset="0"/>
              </a:rPr>
              <a:t>aquifer</a:t>
            </a:r>
          </a:p>
        </p:txBody>
      </p:sp>
      <p:sp>
        <p:nvSpPr>
          <p:cNvPr id="14342" name="Text Box 6">
            <a:extLst>
              <a:ext uri="{FF2B5EF4-FFF2-40B4-BE49-F238E27FC236}">
                <a16:creationId xmlns:a16="http://schemas.microsoft.com/office/drawing/2014/main" id="{3AA5360E-DE85-4C43-88E2-BE5CDC1F34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4363" y="4685878"/>
            <a:ext cx="1032953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en-DE" sz="1400" dirty="0">
                <a:solidFill>
                  <a:srgbClr val="FF0000"/>
                </a:solidFill>
                <a:latin typeface="Verdana" panose="020B0604030504040204" pitchFamily="34" charset="0"/>
              </a:rPr>
              <a:t>aquitard</a:t>
            </a:r>
          </a:p>
        </p:txBody>
      </p:sp>
      <p:sp>
        <p:nvSpPr>
          <p:cNvPr id="14343" name="Text Box 7">
            <a:extLst>
              <a:ext uri="{FF2B5EF4-FFF2-40B4-BE49-F238E27FC236}">
                <a16:creationId xmlns:a16="http://schemas.microsoft.com/office/drawing/2014/main" id="{90FB8948-D50E-4760-83B8-DF19AC8A9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7700" y="5773315"/>
            <a:ext cx="1032953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GB" altLang="en-DE" sz="1400" dirty="0">
                <a:solidFill>
                  <a:srgbClr val="FF0000"/>
                </a:solidFill>
                <a:latin typeface="Verdana" panose="020B0604030504040204" pitchFamily="34" charset="0"/>
              </a:rPr>
              <a:t>aquitard</a:t>
            </a:r>
          </a:p>
        </p:txBody>
      </p:sp>
      <p:sp>
        <p:nvSpPr>
          <p:cNvPr id="14344" name="Line 8">
            <a:extLst>
              <a:ext uri="{FF2B5EF4-FFF2-40B4-BE49-F238E27FC236}">
                <a16:creationId xmlns:a16="http://schemas.microsoft.com/office/drawing/2014/main" id="{85FBC589-45A4-421E-AE66-F4D0D5FDAD29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3700" y="5025603"/>
            <a:ext cx="1588" cy="431800"/>
          </a:xfrm>
          <a:prstGeom prst="line">
            <a:avLst/>
          </a:prstGeom>
          <a:noFill/>
          <a:ln w="22320" cap="flat">
            <a:solidFill>
              <a:srgbClr val="FF0000"/>
            </a:solidFill>
            <a:miter lim="800000"/>
            <a:headEnd type="triangl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5" name="Line 9">
            <a:extLst>
              <a:ext uri="{FF2B5EF4-FFF2-40B4-BE49-F238E27FC236}">
                <a16:creationId xmlns:a16="http://schemas.microsoft.com/office/drawing/2014/main" id="{421B6412-8AAD-4673-9B24-7DE8A3E575AD}"/>
              </a:ext>
            </a:extLst>
          </p:cNvPr>
          <p:cNvSpPr>
            <a:spLocks noChangeShapeType="1"/>
          </p:cNvSpPr>
          <p:nvPr/>
        </p:nvSpPr>
        <p:spPr bwMode="auto">
          <a:xfrm>
            <a:off x="5546725" y="5241503"/>
            <a:ext cx="792163" cy="576262"/>
          </a:xfrm>
          <a:prstGeom prst="line">
            <a:avLst/>
          </a:prstGeom>
          <a:noFill/>
          <a:ln w="19080" cap="flat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6" name="Text Box 10">
            <a:extLst>
              <a:ext uri="{FF2B5EF4-FFF2-40B4-BE49-F238E27FC236}">
                <a16:creationId xmlns:a16="http://schemas.microsoft.com/office/drawing/2014/main" id="{BD94E7D8-B65B-4D89-8A2E-53BA4B3118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500" y="5817765"/>
            <a:ext cx="1128713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GB" altLang="en-DE" sz="1400" dirty="0">
                <a:solidFill>
                  <a:srgbClr val="FF0000"/>
                </a:solidFill>
                <a:latin typeface="Verdana" panose="020B0604030504040204" pitchFamily="34" charset="0"/>
              </a:rPr>
              <a:t>aquifer</a:t>
            </a:r>
          </a:p>
          <a:p>
            <a:pPr algn="ctr" eaLnBrk="1" hangingPunct="1">
              <a:buClrTx/>
              <a:buFontTx/>
              <a:buNone/>
            </a:pPr>
            <a:r>
              <a:rPr lang="en-GB" altLang="en-DE" sz="1400" dirty="0">
                <a:solidFill>
                  <a:srgbClr val="FF0000"/>
                </a:solidFill>
                <a:latin typeface="Verdana" panose="020B0604030504040204" pitchFamily="34" charset="0"/>
              </a:rPr>
              <a:t>thickness</a:t>
            </a:r>
          </a:p>
        </p:txBody>
      </p:sp>
      <p:sp>
        <p:nvSpPr>
          <p:cNvPr id="14347" name="Line 11">
            <a:extLst>
              <a:ext uri="{FF2B5EF4-FFF2-40B4-BE49-F238E27FC236}">
                <a16:creationId xmlns:a16="http://schemas.microsoft.com/office/drawing/2014/main" id="{D57A729A-738E-48A1-8B43-3B49177A0306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0063" y="5347865"/>
            <a:ext cx="792162" cy="576263"/>
          </a:xfrm>
          <a:prstGeom prst="line">
            <a:avLst/>
          </a:prstGeom>
          <a:noFill/>
          <a:ln w="19080" cap="flat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8" name="Text Box 12">
            <a:extLst>
              <a:ext uri="{FF2B5EF4-FFF2-40B4-BE49-F238E27FC236}">
                <a16:creationId xmlns:a16="http://schemas.microsoft.com/office/drawing/2014/main" id="{E5624459-EC53-4390-B12A-7D8848EE57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9638" y="5860628"/>
            <a:ext cx="900112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GB" altLang="en-DE" sz="1400" dirty="0">
                <a:solidFill>
                  <a:srgbClr val="FF0000"/>
                </a:solidFill>
                <a:latin typeface="Verdana" panose="020B0604030504040204" pitchFamily="34" charset="0"/>
              </a:rPr>
              <a:t>aquifer</a:t>
            </a:r>
          </a:p>
          <a:p>
            <a:pPr algn="ctr" eaLnBrk="1" hangingPunct="1">
              <a:buClrTx/>
              <a:buFontTx/>
              <a:buNone/>
            </a:pPr>
            <a:r>
              <a:rPr lang="en-GB" altLang="en-DE" sz="1400" dirty="0">
                <a:solidFill>
                  <a:srgbClr val="FF0000"/>
                </a:solidFill>
                <a:latin typeface="Verdana" panose="020B0604030504040204" pitchFamily="34" charset="0"/>
              </a:rPr>
              <a:t>bottom</a:t>
            </a:r>
          </a:p>
        </p:txBody>
      </p:sp>
      <p:sp>
        <p:nvSpPr>
          <p:cNvPr id="14349" name="Text Box 13">
            <a:extLst>
              <a:ext uri="{FF2B5EF4-FFF2-40B4-BE49-F238E27FC236}">
                <a16:creationId xmlns:a16="http://schemas.microsoft.com/office/drawing/2014/main" id="{88086E1F-0CD0-4D2D-B9F1-BCACE9BC37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0854" y="4522365"/>
            <a:ext cx="899904" cy="525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000" b="1">
                <a:solidFill>
                  <a:srgbClr val="808080"/>
                </a:solidFill>
                <a:latin typeface="Microsoft Sans Serif" panose="020B0604020202020204" pitchFamily="34" charset="0"/>
                <a:cs typeface="Noto Sans CJK SC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GB" altLang="en-DE" sz="1400" dirty="0">
                <a:solidFill>
                  <a:srgbClr val="FF0000"/>
                </a:solidFill>
                <a:latin typeface="Verdana" panose="020B0604030504040204" pitchFamily="34" charset="0"/>
              </a:rPr>
              <a:t>aquifer</a:t>
            </a:r>
          </a:p>
          <a:p>
            <a:pPr algn="ctr" eaLnBrk="1" hangingPunct="1">
              <a:buClrTx/>
              <a:buFontTx/>
              <a:buNone/>
            </a:pPr>
            <a:r>
              <a:rPr lang="en-GB" altLang="en-DE" sz="1400" dirty="0">
                <a:solidFill>
                  <a:srgbClr val="FF0000"/>
                </a:solidFill>
                <a:latin typeface="Verdana" panose="020B0604030504040204" pitchFamily="34" charset="0"/>
              </a:rPr>
              <a:t>top</a:t>
            </a:r>
          </a:p>
        </p:txBody>
      </p:sp>
      <p:sp>
        <p:nvSpPr>
          <p:cNvPr id="14350" name="Line 14">
            <a:extLst>
              <a:ext uri="{FF2B5EF4-FFF2-40B4-BE49-F238E27FC236}">
                <a16:creationId xmlns:a16="http://schemas.microsoft.com/office/drawing/2014/main" id="{CA9C98DD-D749-496F-B952-4B66091015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40538" y="4809703"/>
            <a:ext cx="508000" cy="288925"/>
          </a:xfrm>
          <a:prstGeom prst="line">
            <a:avLst/>
          </a:prstGeom>
          <a:noFill/>
          <a:ln w="19080" cap="flat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Noto Sans CJK SC"/>
      </a:majorFont>
      <a:minorFont>
        <a:latin typeface="Arial"/>
        <a:ea typeface=""/>
        <a:cs typeface="Noto Sans CJK S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DE" sz="10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Microsoft Sans Serif" panose="020B0604020202020204" pitchFamily="34" charset="0"/>
            <a:cs typeface="Noto Sans CJK S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DE" sz="10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Microsoft Sans Serif" panose="020B0604020202020204" pitchFamily="34" charset="0"/>
            <a:cs typeface="Noto Sans CJK SC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Verdana"/>
        <a:ea typeface=""/>
        <a:cs typeface="Noto Sans CJK SC"/>
      </a:majorFont>
      <a:minorFont>
        <a:latin typeface="Verdana"/>
        <a:ea typeface=""/>
        <a:cs typeface="Noto Sans CJK S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DE" sz="10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Microsoft Sans Serif" panose="020B0604020202020204" pitchFamily="34" charset="0"/>
            <a:cs typeface="Noto Sans CJK S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DE" sz="10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Microsoft Sans Serif" panose="020B0604020202020204" pitchFamily="34" charset="0"/>
            <a:cs typeface="Noto Sans CJK SC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Verdana"/>
        <a:ea typeface=""/>
        <a:cs typeface="Noto Sans CJK SC"/>
      </a:majorFont>
      <a:minorFont>
        <a:latin typeface="Verdana"/>
        <a:ea typeface=""/>
        <a:cs typeface="Noto Sans CJK S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DE" sz="10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Microsoft Sans Serif" panose="020B0604020202020204" pitchFamily="34" charset="0"/>
            <a:cs typeface="Noto Sans CJK S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DE" sz="10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Microsoft Sans Serif" panose="020B0604020202020204" pitchFamily="34" charset="0"/>
            <a:cs typeface="Noto Sans CJK SC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Verdana"/>
        <a:ea typeface=""/>
        <a:cs typeface="Noto Sans CJK SC"/>
      </a:majorFont>
      <a:minorFont>
        <a:latin typeface="Verdana"/>
        <a:ea typeface=""/>
        <a:cs typeface="Noto Sans CJK S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DE" sz="10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Microsoft Sans Serif" panose="020B0604020202020204" pitchFamily="34" charset="0"/>
            <a:cs typeface="Noto Sans CJK S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DE" sz="10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Microsoft Sans Serif" panose="020B0604020202020204" pitchFamily="34" charset="0"/>
            <a:cs typeface="Noto Sans CJK SC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2496</Words>
  <Application>Microsoft Office PowerPoint</Application>
  <PresentationFormat>On-screen Show (4:3)</PresentationFormat>
  <Paragraphs>417</Paragraphs>
  <Slides>32</Slides>
  <Notes>31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32</vt:i4>
      </vt:variant>
    </vt:vector>
  </HeadingPairs>
  <TitlesOfParts>
    <vt:vector size="45" baseType="lpstr">
      <vt:lpstr>Arial</vt:lpstr>
      <vt:lpstr>Cambria Math</vt:lpstr>
      <vt:lpstr>DIN-Light</vt:lpstr>
      <vt:lpstr>Microsoft Sans Serif</vt:lpstr>
      <vt:lpstr>Noto Sans CJK SC</vt:lpstr>
      <vt:lpstr>Symbol</vt:lpstr>
      <vt:lpstr>Tahoma</vt:lpstr>
      <vt:lpstr>Times New Roman</vt:lpstr>
      <vt:lpstr>Verdana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der Titel der  Power Point Präsentation.</dc:title>
  <dc:creator>Liedl</dc:creator>
  <cp:lastModifiedBy>Prabhas Yadav</cp:lastModifiedBy>
  <cp:revision>298</cp:revision>
  <cp:lastPrinted>1601-01-01T00:00:00Z</cp:lastPrinted>
  <dcterms:created xsi:type="dcterms:W3CDTF">2006-02-10T16:25:29Z</dcterms:created>
  <dcterms:modified xsi:type="dcterms:W3CDTF">2021-12-05T13:03:49Z</dcterms:modified>
</cp:coreProperties>
</file>